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6"/>
  </p:notesMasterIdLst>
  <p:sldIdLst>
    <p:sldId id="261" r:id="rId2"/>
    <p:sldId id="260" r:id="rId3"/>
    <p:sldId id="295" r:id="rId4"/>
    <p:sldId id="279" r:id="rId5"/>
    <p:sldId id="289" r:id="rId6"/>
    <p:sldId id="290" r:id="rId7"/>
    <p:sldId id="291" r:id="rId8"/>
    <p:sldId id="296" r:id="rId9"/>
    <p:sldId id="292" r:id="rId10"/>
    <p:sldId id="293" r:id="rId11"/>
    <p:sldId id="294" r:id="rId12"/>
    <p:sldId id="298" r:id="rId13"/>
    <p:sldId id="299" r:id="rId14"/>
    <p:sldId id="259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E2F3"/>
    <a:srgbClr val="C31823"/>
    <a:srgbClr val="C9151E"/>
    <a:srgbClr val="E9CBBC"/>
    <a:srgbClr val="E0A487"/>
    <a:srgbClr val="D97C5B"/>
    <a:srgbClr val="CC141E"/>
    <a:srgbClr val="D05035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7" autoAdjust="0"/>
    <p:restoredTop sz="94785" autoAdjust="0"/>
  </p:normalViewPr>
  <p:slideViewPr>
    <p:cSldViewPr snapToGrid="0">
      <p:cViewPr varScale="1">
        <p:scale>
          <a:sx n="111" d="100"/>
          <a:sy n="111" d="100"/>
        </p:scale>
        <p:origin x="17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16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E78F-58BC-423A-A341-D0065C580108}" type="datetimeFigureOut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CD8-9F96-4F1D-A5B8-2D9E0ECC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1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此页可以删除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09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7005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034521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8912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43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239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8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  <p15:guide id="3" pos="519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998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1">
          <p15:clr>
            <a:srgbClr val="FBAE40"/>
          </p15:clr>
        </p15:guide>
        <p15:guide id="3" pos="29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546"/>
            <a:ext cx="9144000" cy="2796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1" y="4211593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1552217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51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97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76287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4" y="6100773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24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67">
          <p15:clr>
            <a:srgbClr val="FBAE40"/>
          </p15:clr>
        </p15:guide>
        <p15:guide id="2" pos="153">
          <p15:clr>
            <a:srgbClr val="FBAE40"/>
          </p15:clr>
        </p15:guide>
        <p15:guide id="3" pos="5556" userDrawn="1">
          <p15:clr>
            <a:srgbClr val="FBAE40"/>
          </p15:clr>
        </p15:guide>
        <p15:guide id="4" pos="2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6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72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43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1" y="313202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77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3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9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 userDrawn="1"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7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my.sjtu.edu.cn/Home/Workspace/m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4135011"/>
            <a:ext cx="8440922" cy="899510"/>
          </a:xfrm>
        </p:spPr>
        <p:txBody>
          <a:bodyPr/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“三好学生、优秀学生干部”一门式线上平台</a:t>
            </a:r>
            <a:b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628650" y="5332232"/>
            <a:ext cx="7886700" cy="604299"/>
          </a:xfrm>
        </p:spPr>
        <p:txBody>
          <a:bodyPr/>
          <a:lstStyle/>
          <a:p>
            <a:r>
              <a:rPr lang="zh-CN" altLang="en-US" sz="2000" dirty="0"/>
              <a:t>校团委组织部   学生服务中心</a:t>
            </a:r>
            <a:endParaRPr lang="en-US" altLang="zh-CN" sz="2000" dirty="0"/>
          </a:p>
          <a:p>
            <a:r>
              <a:rPr lang="en-US" altLang="zh-CN" sz="2000" dirty="0"/>
              <a:t>2018</a:t>
            </a:r>
            <a:r>
              <a:rPr lang="zh-CN" altLang="en-US" sz="2000" dirty="0"/>
              <a:t>年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72288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院系团委书记、团工作负责人审批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>
            <a:extLst>
              <a:ext uri="{FF2B5EF4-FFF2-40B4-BE49-F238E27FC236}">
                <a16:creationId xmlns:a16="http://schemas.microsoft.com/office/drawing/2014/main" id="{CEA2F1FA-9D0E-47DA-9EB7-76BA5FB29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内容占位符 3">
            <a:extLst>
              <a:ext uri="{FF2B5EF4-FFF2-40B4-BE49-F238E27FC236}">
                <a16:creationId xmlns:a16="http://schemas.microsoft.com/office/drawing/2014/main" id="{F60A3F7E-D48D-48FD-AE8E-D8641AB09A0B}"/>
              </a:ext>
            </a:extLst>
          </p:cNvPr>
          <p:cNvSpPr txBox="1">
            <a:spLocks/>
          </p:cNvSpPr>
          <p:nvPr/>
        </p:nvSpPr>
        <p:spPr>
          <a:xfrm>
            <a:off x="646424" y="1838077"/>
            <a:ext cx="7905905" cy="2313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r>
              <a:rPr lang="zh-CN" altLang="en-US" sz="1800" b="1" dirty="0">
                <a:solidFill>
                  <a:srgbClr val="FF0000"/>
                </a:solidFill>
              </a:rPr>
              <a:t>进行审批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/>
            <a:r>
              <a:rPr lang="zh-CN" altLang="zh-CN" sz="1600" b="1" dirty="0"/>
              <a:t>核对申请表单的各项信息</a:t>
            </a:r>
            <a:r>
              <a:rPr lang="zh-CN" altLang="en-US" sz="1600" b="1" dirty="0"/>
              <a:t>。</a:t>
            </a:r>
            <a:endParaRPr lang="zh-CN" altLang="zh-CN" sz="1600" b="1" dirty="0"/>
          </a:p>
          <a:p>
            <a:pPr lvl="1"/>
            <a:r>
              <a:rPr lang="zh-CN" altLang="en-US" sz="1600" b="1" dirty="0"/>
              <a:t>默认院团委审批意见填写为“同意”，</a:t>
            </a:r>
            <a:r>
              <a:rPr lang="zh-CN" altLang="zh-CN" sz="1600" b="1" dirty="0"/>
              <a:t>如通过，点击通过</a:t>
            </a:r>
            <a:r>
              <a:rPr lang="zh-CN" altLang="en-US" sz="1600" b="1" dirty="0"/>
              <a:t>；</a:t>
            </a:r>
            <a:r>
              <a:rPr lang="zh-CN" altLang="zh-CN" sz="1600" b="1" dirty="0"/>
              <a:t>如不通过，则</a:t>
            </a:r>
            <a:r>
              <a:rPr lang="zh-CN" altLang="en-US" sz="1600" b="1" dirty="0"/>
              <a:t>需要手动填写审批意见，之后</a:t>
            </a:r>
            <a:r>
              <a:rPr lang="zh-CN" altLang="zh-CN" sz="1600" b="1" dirty="0"/>
              <a:t>点击拒绝，申请单和处理反馈将返回给申请人，以供修改</a:t>
            </a:r>
            <a:r>
              <a:rPr lang="zh-CN" altLang="en-US" sz="1600" b="1" dirty="0"/>
              <a:t>，</a:t>
            </a:r>
            <a:r>
              <a:rPr lang="zh-CN" altLang="zh-CN" sz="1600" b="1" dirty="0"/>
              <a:t>重新申请</a:t>
            </a:r>
            <a:r>
              <a:rPr lang="zh-CN" altLang="en-US" sz="1600" b="1" dirty="0"/>
              <a:t>。</a:t>
            </a:r>
            <a:endParaRPr lang="en-US" altLang="zh-CN" sz="1600" b="1" dirty="0"/>
          </a:p>
          <a:p>
            <a:pPr lvl="1"/>
            <a:r>
              <a:rPr lang="zh-CN" altLang="en-US" sz="1600" b="1" dirty="0"/>
              <a:t>已审批的条目可通过在模块首页的“参与事项“选项查看</a:t>
            </a:r>
            <a:endParaRPr lang="en-US" altLang="zh-CN" sz="16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6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6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6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F82F56C-B91B-41EE-A045-E593D2EA4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69"/>
          <a:stretch/>
        </p:blipFill>
        <p:spPr>
          <a:xfrm>
            <a:off x="2612381" y="4447463"/>
            <a:ext cx="4135447" cy="156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6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Clr>
                <a:srgbClr val="C8161E"/>
              </a:buClr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院系团委书记、团工作负责人审批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>
            <a:extLst>
              <a:ext uri="{FF2B5EF4-FFF2-40B4-BE49-F238E27FC236}">
                <a16:creationId xmlns:a16="http://schemas.microsoft.com/office/drawing/2014/main" id="{CEA2F1FA-9D0E-47DA-9EB7-76BA5FB29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3B693CEB-C65B-461F-A7B0-3526288E7486}"/>
              </a:ext>
            </a:extLst>
          </p:cNvPr>
          <p:cNvSpPr txBox="1">
            <a:spLocks/>
          </p:cNvSpPr>
          <p:nvPr/>
        </p:nvSpPr>
        <p:spPr>
          <a:xfrm>
            <a:off x="494024" y="1685678"/>
            <a:ext cx="8372163" cy="2032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4"/>
            </a:pPr>
            <a:r>
              <a:rPr lang="zh-CN" altLang="en-US" sz="1800" b="1" dirty="0">
                <a:solidFill>
                  <a:srgbClr val="FF0000"/>
                </a:solidFill>
              </a:rPr>
              <a:t>数据筛选与导出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在“参与事项”中查看自己审批的数据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点击每一列上方的下拉箭头，可对数据进行筛选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选中若干数据后，点击左上方的“导出”，下载为</a:t>
            </a:r>
            <a:r>
              <a:rPr lang="en-US" altLang="zh-CN" sz="1600" b="1" dirty="0"/>
              <a:t>Excel</a:t>
            </a:r>
            <a:r>
              <a:rPr lang="zh-CN" altLang="en-US" sz="1600" b="1" dirty="0"/>
              <a:t>文件</a:t>
            </a:r>
            <a:endParaRPr lang="en-US" altLang="zh-CN" sz="17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FF3B83-4881-4C76-96BE-6067F7D8F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54"/>
          <a:stretch/>
        </p:blipFill>
        <p:spPr>
          <a:xfrm>
            <a:off x="752568" y="3954517"/>
            <a:ext cx="3667031" cy="21423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F1C6470-044A-40A2-B909-BCF203F30C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358"/>
          <a:stretch/>
        </p:blipFill>
        <p:spPr>
          <a:xfrm>
            <a:off x="4911412" y="4387318"/>
            <a:ext cx="3667031" cy="12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Clr>
                <a:srgbClr val="C8161E"/>
              </a:buClr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院系团委书记、团工作负责人审批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>
            <a:extLst>
              <a:ext uri="{FF2B5EF4-FFF2-40B4-BE49-F238E27FC236}">
                <a16:creationId xmlns:a16="http://schemas.microsoft.com/office/drawing/2014/main" id="{CEA2F1FA-9D0E-47DA-9EB7-76BA5FB29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3B693CEB-C65B-461F-A7B0-3526288E7486}"/>
              </a:ext>
            </a:extLst>
          </p:cNvPr>
          <p:cNvSpPr txBox="1">
            <a:spLocks/>
          </p:cNvSpPr>
          <p:nvPr/>
        </p:nvSpPr>
        <p:spPr>
          <a:xfrm>
            <a:off x="494024" y="1685678"/>
            <a:ext cx="8372163" cy="20329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rgbClr val="C00000"/>
                </a:solidFill>
              </a:rPr>
              <a:t>⑤</a:t>
            </a:r>
            <a:r>
              <a:rPr lang="zh-CN" altLang="en-US" sz="1800" b="1" dirty="0">
                <a:solidFill>
                  <a:srgbClr val="FF0000"/>
                </a:solidFill>
              </a:rPr>
              <a:t>  “推荐表” 打印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点击需要打印的数据条的任意位置，会自动跳出表单。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在表单的右下角点击“更多”，选择“打印数据”选项。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在打印选项中，勾选“双面”打印，使用具有双面打印功能的打印机，即可自动实现双面打印。</a:t>
            </a:r>
            <a:endParaRPr lang="en-US" altLang="zh-CN" sz="1600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829CC73-192B-4720-B9CB-E9862DD13B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/>
          <a:stretch/>
        </p:blipFill>
        <p:spPr>
          <a:xfrm>
            <a:off x="270429" y="4194494"/>
            <a:ext cx="3209343" cy="14572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CE303DD-A2C5-48BF-9B43-E070A62CC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84" y="3621534"/>
            <a:ext cx="2136787" cy="26664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6118BAF-EE07-4990-95FC-1225009BF9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9"/>
          <a:stretch/>
        </p:blipFill>
        <p:spPr>
          <a:xfrm>
            <a:off x="3601254" y="4413816"/>
            <a:ext cx="2877484" cy="10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9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补充说明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>
            <a:extLst>
              <a:ext uri="{FF2B5EF4-FFF2-40B4-BE49-F238E27FC236}">
                <a16:creationId xmlns:a16="http://schemas.microsoft.com/office/drawing/2014/main" id="{CEA2F1FA-9D0E-47DA-9EB7-76BA5FB29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3B693CEB-C65B-461F-A7B0-3526288E7486}"/>
              </a:ext>
            </a:extLst>
          </p:cNvPr>
          <p:cNvSpPr txBox="1">
            <a:spLocks/>
          </p:cNvSpPr>
          <p:nvPr/>
        </p:nvSpPr>
        <p:spPr>
          <a:xfrm>
            <a:off x="64296" y="1713881"/>
            <a:ext cx="8418969" cy="2694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600" b="1" dirty="0"/>
              <a:t>1</a:t>
            </a:r>
            <a:r>
              <a:rPr lang="zh-CN" altLang="en-US" sz="1600" b="1" dirty="0"/>
              <a:t>、每位“三好学生”和“优秀学生干部”，需要提交纸质版推荐表一份，用于个人档案归档，请院系统一打印并盖章后（双面打印），交至校团委。</a:t>
            </a:r>
            <a:endParaRPr lang="en-US" altLang="zh-CN" sz="1600" b="1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1600" b="1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600" b="1" dirty="0"/>
              <a:t>2</a:t>
            </a:r>
            <a:r>
              <a:rPr lang="zh-CN" altLang="en-US" sz="1600" b="1" dirty="0"/>
              <a:t>、请各院系单位依据汇总表样张要求（附件</a:t>
            </a:r>
            <a:r>
              <a:rPr lang="en-US" altLang="zh-CN" sz="1600" b="1" dirty="0"/>
              <a:t>2</a:t>
            </a:r>
            <a:r>
              <a:rPr lang="zh-CN" altLang="en-US" sz="1600" b="1" dirty="0"/>
              <a:t>）汇总评优情况，纸质版需报同级党组织签字盖章确认。</a:t>
            </a:r>
            <a:endParaRPr lang="en-US" altLang="zh-CN" sz="1600" b="1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1600" b="1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600" b="1" dirty="0"/>
              <a:t>3</a:t>
            </a:r>
            <a:r>
              <a:rPr lang="zh-CN" altLang="en-US" sz="1600" b="1" dirty="0"/>
              <a:t>、汇总表（附件</a:t>
            </a:r>
            <a:r>
              <a:rPr lang="en-US" altLang="zh-CN" sz="1600" b="1" dirty="0"/>
              <a:t>2</a:t>
            </a:r>
            <a:r>
              <a:rPr lang="zh-CN" altLang="en-US" sz="1600" b="1" dirty="0"/>
              <a:t>）请于</a:t>
            </a:r>
            <a:r>
              <a:rPr lang="en-US" altLang="zh-CN" sz="1600" b="1" dirty="0"/>
              <a:t>11</a:t>
            </a:r>
            <a:r>
              <a:rPr lang="zh-CN" altLang="en-US" sz="1600" b="1" dirty="0"/>
              <a:t>月</a:t>
            </a:r>
            <a:r>
              <a:rPr lang="en-US" altLang="zh-CN" sz="1600" b="1" dirty="0"/>
              <a:t>9</a:t>
            </a:r>
            <a:r>
              <a:rPr lang="zh-CN" altLang="en-US" sz="1600" b="1" dirty="0"/>
              <a:t>日（周五）</a:t>
            </a:r>
            <a:r>
              <a:rPr lang="en-US" altLang="zh-CN" sz="1600" b="1" dirty="0"/>
              <a:t> 17</a:t>
            </a:r>
            <a:r>
              <a:rPr lang="zh-CN" altLang="en-US" sz="1600" b="1" dirty="0"/>
              <a:t>：</a:t>
            </a:r>
            <a:r>
              <a:rPr lang="en-US" altLang="zh-CN" sz="1600" b="1" dirty="0"/>
              <a:t>00</a:t>
            </a:r>
            <a:r>
              <a:rPr lang="zh-CN" altLang="en-US" sz="1600" b="1" dirty="0"/>
              <a:t>前发至</a:t>
            </a:r>
            <a:r>
              <a:rPr lang="en-US" altLang="zh-CN" sz="1600" b="1" dirty="0"/>
              <a:t>tuanwei_zuzhikou@126.com</a:t>
            </a:r>
            <a:r>
              <a:rPr lang="zh-CN" altLang="en-US" sz="1600" b="1" dirty="0"/>
              <a:t>，汇总表与推荐表纸质版请于</a:t>
            </a:r>
            <a:r>
              <a:rPr lang="en-US" altLang="zh-CN" sz="1600" b="1" dirty="0"/>
              <a:t>11</a:t>
            </a:r>
            <a:r>
              <a:rPr lang="zh-CN" altLang="en-US" sz="1600" b="1" dirty="0"/>
              <a:t>月</a:t>
            </a:r>
            <a:r>
              <a:rPr lang="en-US" altLang="zh-CN" sz="1600" b="1" dirty="0"/>
              <a:t>9</a:t>
            </a:r>
            <a:r>
              <a:rPr lang="zh-CN" altLang="en-US" sz="1600" b="1" dirty="0"/>
              <a:t>日（周五）</a:t>
            </a:r>
            <a:r>
              <a:rPr lang="en-US" altLang="zh-CN" sz="1600" b="1" dirty="0"/>
              <a:t>17</a:t>
            </a:r>
            <a:r>
              <a:rPr lang="zh-CN" altLang="en-US" sz="1600" b="1" dirty="0"/>
              <a:t>：</a:t>
            </a:r>
            <a:r>
              <a:rPr lang="en-US" altLang="zh-CN" sz="1600" b="1" dirty="0"/>
              <a:t>00</a:t>
            </a:r>
            <a:r>
              <a:rPr lang="zh-CN" altLang="en-US" sz="1600" b="1" dirty="0"/>
              <a:t>前送至逸夫楼</a:t>
            </a:r>
            <a:r>
              <a:rPr lang="en-US" altLang="zh-CN" sz="1600" b="1" dirty="0"/>
              <a:t>305</a:t>
            </a:r>
            <a:r>
              <a:rPr lang="zh-CN" altLang="en-US" sz="1600" b="1" dirty="0"/>
              <a:t>。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3225204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3348" y="1816797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谢 谢！</a:t>
            </a:r>
          </a:p>
        </p:txBody>
      </p:sp>
    </p:spTree>
    <p:extLst>
      <p:ext uri="{BB962C8B-B14F-4D97-AF65-F5344CB8AC3E}">
        <p14:creationId xmlns:p14="http://schemas.microsoft.com/office/powerpoint/2010/main" val="56405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39858" y="2453924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632356" y="286158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013396" y="242510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拟推荐人填写在线表单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939858" y="3373897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632356" y="3781562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013396" y="3345081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院系团委审核、导出信息</a:t>
            </a:r>
          </a:p>
        </p:txBody>
      </p:sp>
    </p:spTree>
    <p:extLst>
      <p:ext uri="{BB962C8B-B14F-4D97-AF65-F5344CB8AC3E}">
        <p14:creationId xmlns:p14="http://schemas.microsoft.com/office/powerpoint/2010/main" val="133791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39858" y="2453924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632356" y="286158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013396" y="242510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拟推荐人填写在线表单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939858" y="3373897"/>
            <a:ext cx="843427" cy="443226"/>
            <a:chOff x="666810" y="2586037"/>
            <a:chExt cx="468000" cy="245937"/>
          </a:xfrm>
          <a:solidFill>
            <a:schemeClr val="bg2">
              <a:lumMod val="75000"/>
            </a:schemeClr>
          </a:solidFill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632356" y="3781562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013396" y="3345081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院团委审核、导出信息</a:t>
            </a:r>
          </a:p>
        </p:txBody>
      </p:sp>
    </p:spTree>
    <p:extLst>
      <p:ext uri="{BB962C8B-B14F-4D97-AF65-F5344CB8AC3E}">
        <p14:creationId xmlns:p14="http://schemas.microsoft.com/office/powerpoint/2010/main" val="233338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4" y="1685678"/>
            <a:ext cx="3851473" cy="492149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登录我的数字交大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http://my.sjtu.edu.cn/Home/Workspace/me</a:t>
            </a:r>
            <a:endParaRPr lang="en-US" altLang="zh-CN" sz="16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1600" dirty="0"/>
              <a:t>本次评优提供三好学生、优秀学生干部评选的线上审批通道</a:t>
            </a:r>
            <a:endParaRPr lang="en-US" altLang="zh-CN" sz="180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进入服务大厅页面，点击学生工作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选择“</a:t>
            </a:r>
            <a:r>
              <a:rPr lang="en-US" altLang="zh-CN" sz="1800" b="1" dirty="0">
                <a:solidFill>
                  <a:srgbClr val="FF0000"/>
                </a:solidFill>
              </a:rPr>
              <a:t>2017-2018</a:t>
            </a:r>
            <a:r>
              <a:rPr lang="zh-CN" altLang="en-US" sz="1800" b="1" dirty="0">
                <a:solidFill>
                  <a:srgbClr val="FF0000"/>
                </a:solidFill>
              </a:rPr>
              <a:t>学年三好学生、优秀学生干部评选”应用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使用交大</a:t>
            </a:r>
            <a:r>
              <a:rPr lang="en-US" altLang="zh-CN" sz="1800" b="1" dirty="0" err="1">
                <a:solidFill>
                  <a:srgbClr val="FF0000"/>
                </a:solidFill>
              </a:rPr>
              <a:t>jaccount</a:t>
            </a:r>
            <a:r>
              <a:rPr lang="zh-CN" altLang="en-US" sz="1800" b="1" dirty="0">
                <a:solidFill>
                  <a:srgbClr val="FF0000"/>
                </a:solidFill>
              </a:rPr>
              <a:t>账号登陆，进行表单填写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1600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16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</a:t>
            </a:r>
            <a:r>
              <a:rPr lang="zh-CN" altLang="en-US"/>
              <a:t>推荐</a:t>
            </a:r>
            <a:r>
              <a:rPr lang="zh-CN" altLang="en-US" dirty="0"/>
              <a:t>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>
            <a:extLst>
              <a:ext uri="{FF2B5EF4-FFF2-40B4-BE49-F238E27FC236}">
                <a16:creationId xmlns:a16="http://schemas.microsoft.com/office/drawing/2014/main" id="{CEA2F1FA-9D0E-47DA-9EB7-76BA5FB29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>
            <a:extLst>
              <a:ext uri="{FF2B5EF4-FFF2-40B4-BE49-F238E27FC236}">
                <a16:creationId xmlns:a16="http://schemas.microsoft.com/office/drawing/2014/main" id="{6DA6DF7E-2BB5-471F-A336-73380DE693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1106424"/>
            <a:ext cx="2474976" cy="24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D936946-529B-4199-A9F2-73401A4A2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9" y="2688887"/>
            <a:ext cx="4405686" cy="30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4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拟推荐人填写表单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>
            <a:extLst>
              <a:ext uri="{FF2B5EF4-FFF2-40B4-BE49-F238E27FC236}">
                <a16:creationId xmlns:a16="http://schemas.microsoft.com/office/drawing/2014/main" id="{CEA2F1FA-9D0E-47DA-9EB7-76BA5FB29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内容占位符 3">
            <a:extLst>
              <a:ext uri="{FF2B5EF4-FFF2-40B4-BE49-F238E27FC236}">
                <a16:creationId xmlns:a16="http://schemas.microsoft.com/office/drawing/2014/main" id="{F60A3F7E-D48D-48FD-AE8E-D8641AB09A0B}"/>
              </a:ext>
            </a:extLst>
          </p:cNvPr>
          <p:cNvSpPr txBox="1">
            <a:spLocks/>
          </p:cNvSpPr>
          <p:nvPr/>
        </p:nvSpPr>
        <p:spPr>
          <a:xfrm>
            <a:off x="619047" y="1624661"/>
            <a:ext cx="7905905" cy="1880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r>
              <a:rPr lang="zh-CN" altLang="en-US" sz="1800" b="1" dirty="0">
                <a:solidFill>
                  <a:srgbClr val="FF0000"/>
                </a:solidFill>
              </a:rPr>
              <a:t>流程选择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1600" b="1" dirty="0"/>
              <a:t>首先选择推荐来源，在弹出的下拉选择中选择对应类别的具体推荐来源。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由学院推荐，选择来源为院系推荐，在弹出的下拉选择中选择相应学院。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由校级机关和学生组织推荐，选择相应来源，在弹出的下拉列表中选择组织、机构名称。</a:t>
            </a:r>
            <a:endParaRPr lang="en-US" altLang="zh-CN" sz="16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179286C-7FB0-4249-88FA-DC82FFE52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80" t="22753" b="24282"/>
          <a:stretch/>
        </p:blipFill>
        <p:spPr>
          <a:xfrm>
            <a:off x="2549187" y="3742234"/>
            <a:ext cx="5411897" cy="28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5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拟推荐人填写表单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>
            <a:extLst>
              <a:ext uri="{FF2B5EF4-FFF2-40B4-BE49-F238E27FC236}">
                <a16:creationId xmlns:a16="http://schemas.microsoft.com/office/drawing/2014/main" id="{CEA2F1FA-9D0E-47DA-9EB7-76BA5FB29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3B693CEB-C65B-461F-A7B0-3526288E7486}"/>
              </a:ext>
            </a:extLst>
          </p:cNvPr>
          <p:cNvSpPr txBox="1">
            <a:spLocks/>
          </p:cNvSpPr>
          <p:nvPr/>
        </p:nvSpPr>
        <p:spPr>
          <a:xfrm>
            <a:off x="494025" y="1685677"/>
            <a:ext cx="3858519" cy="41980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4"/>
            </a:pPr>
            <a:r>
              <a:rPr lang="zh-CN" altLang="en-US" sz="1800" b="1" dirty="0">
                <a:solidFill>
                  <a:srgbClr val="FF0000"/>
                </a:solidFill>
              </a:rPr>
              <a:t>填写、提交表单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本表须按要求如实填写，如发现虚假，无论评选活动进行到何阶段，即取消评选资格，并交由院系处理。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右上角带有“*”的问题为必填项。（如有留空提交会提示表单存在不合法字段）。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可点击“暂存”，保持已填写信息。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点击“提交”，完成申请（每人仅可提交一次，请勿重复操作）。</a:t>
            </a:r>
            <a:endParaRPr lang="en-US" altLang="zh-CN" sz="1600" b="1" dirty="0"/>
          </a:p>
          <a:p>
            <a:pPr marL="0" indent="0">
              <a:lnSpc>
                <a:spcPct val="150000"/>
              </a:lnSpc>
              <a:buFont typeface="Calibri" panose="020F0502020204030204" pitchFamily="34" charset="0"/>
              <a:buNone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FADD168-C879-4A5A-B22F-1C447C9B6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841" y="1922463"/>
            <a:ext cx="4212134" cy="44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拟推荐人填写表单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>
            <a:extLst>
              <a:ext uri="{FF2B5EF4-FFF2-40B4-BE49-F238E27FC236}">
                <a16:creationId xmlns:a16="http://schemas.microsoft.com/office/drawing/2014/main" id="{CEA2F1FA-9D0E-47DA-9EB7-76BA5FB29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3B693CEB-C65B-461F-A7B0-3526288E7486}"/>
              </a:ext>
            </a:extLst>
          </p:cNvPr>
          <p:cNvSpPr txBox="1">
            <a:spLocks/>
          </p:cNvSpPr>
          <p:nvPr/>
        </p:nvSpPr>
        <p:spPr>
          <a:xfrm>
            <a:off x="494024" y="1685678"/>
            <a:ext cx="8155951" cy="2032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5"/>
            </a:pPr>
            <a:r>
              <a:rPr lang="zh-CN" altLang="en-US" sz="1800" b="1" dirty="0">
                <a:solidFill>
                  <a:srgbClr val="FF0000"/>
                </a:solidFill>
              </a:rPr>
              <a:t>查看申请状态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申请人进入链接</a:t>
            </a:r>
            <a:r>
              <a:rPr lang="en-US" altLang="zh-CN" sz="1600" b="1" dirty="0"/>
              <a:t>https://ssc.sjtu.edu.cn</a:t>
            </a:r>
            <a:r>
              <a:rPr lang="zh-CN" altLang="en-US" sz="1600" b="1" dirty="0"/>
              <a:t>，选择登录，通过</a:t>
            </a:r>
            <a:r>
              <a:rPr lang="en-US" altLang="zh-CN" sz="1600" b="1" dirty="0" err="1"/>
              <a:t>jaccount</a:t>
            </a:r>
            <a:r>
              <a:rPr lang="zh-CN" altLang="en-US" sz="1600" b="1" dirty="0"/>
              <a:t>登陆一门式平台。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手机端：</a:t>
            </a:r>
            <a:r>
              <a:rPr lang="zh-CN" altLang="en-US" sz="1600" dirty="0"/>
              <a:t>在首页左上角点击选择校团委点击进入“</a:t>
            </a:r>
            <a:r>
              <a:rPr lang="en-US" altLang="zh-CN" sz="1600" dirty="0"/>
              <a:t>2017-2018</a:t>
            </a:r>
            <a:r>
              <a:rPr lang="zh-CN" altLang="en-US" sz="1600" dirty="0"/>
              <a:t>学年三好学生、优秀学生干部推荐”应用，在右上角“待办事项”展开的菜单里选择“流程中”，查看审批进度。</a:t>
            </a:r>
            <a:endParaRPr lang="en-US" altLang="zh-CN" sz="1600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电脑端：</a:t>
            </a:r>
            <a:r>
              <a:rPr lang="zh-CN" altLang="en-US" sz="1600" dirty="0"/>
              <a:t>在首页左上角点击选择校团委，点击“</a:t>
            </a:r>
            <a:r>
              <a:rPr lang="en-US" altLang="zh-CN" sz="1600" dirty="0"/>
              <a:t>2017-2018</a:t>
            </a:r>
            <a:r>
              <a:rPr lang="zh-CN" altLang="en-US" sz="1600" dirty="0"/>
              <a:t>学年三好学生、优秀学生干部推荐” ，在左侧菜单的“流程中”查看审批进度。</a:t>
            </a:r>
            <a:endParaRPr lang="en-US" altLang="zh-CN" sz="16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402DF62-6BCD-4766-85FE-E6F1BC70B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75" y="4599548"/>
            <a:ext cx="3504824" cy="15784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405160B-0D77-49E1-AC42-99BFABAB5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105" y="4664473"/>
            <a:ext cx="4135860" cy="144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8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39858" y="2453924"/>
            <a:ext cx="843427" cy="443226"/>
            <a:chOff x="666810" y="2586037"/>
            <a:chExt cx="468000" cy="245937"/>
          </a:xfrm>
          <a:solidFill>
            <a:schemeClr val="bg2">
              <a:lumMod val="75000"/>
            </a:schemeClr>
          </a:solidFill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632356" y="286158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013396" y="242510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被推荐人填写在线表单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939858" y="3373897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632356" y="3781562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013396" y="3345081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院系团委审核、导出信息</a:t>
            </a:r>
          </a:p>
        </p:txBody>
      </p:sp>
    </p:spTree>
    <p:extLst>
      <p:ext uri="{BB962C8B-B14F-4D97-AF65-F5344CB8AC3E}">
        <p14:creationId xmlns:p14="http://schemas.microsoft.com/office/powerpoint/2010/main" val="362268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4" y="1685678"/>
            <a:ext cx="7160810" cy="419804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登录一门式平台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审批人通过</a:t>
            </a:r>
            <a:r>
              <a:rPr lang="en-US" altLang="zh-CN" sz="1600" b="1" dirty="0" err="1"/>
              <a:t>jaccount</a:t>
            </a:r>
            <a:r>
              <a:rPr lang="zh-CN" altLang="en-US" sz="1600" b="1" dirty="0"/>
              <a:t>登陆一门式平台</a:t>
            </a:r>
            <a:r>
              <a:rPr lang="en-US" altLang="zh-CN" sz="1600" b="1" dirty="0"/>
              <a:t>https://ssc.sjtu.edu.cn</a:t>
            </a:r>
            <a:r>
              <a:rPr lang="zh-CN" altLang="en-US" sz="1600" b="1" dirty="0"/>
              <a:t>，在首页左上角点击选择校团委工作区。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zh-CN" sz="1600" b="1" dirty="0"/>
              <a:t>在首页点击“</a:t>
            </a:r>
            <a:r>
              <a:rPr lang="en-US" altLang="zh-CN" sz="1600" b="1" dirty="0"/>
              <a:t>2017-2018</a:t>
            </a:r>
            <a:r>
              <a:rPr lang="zh-CN" altLang="en-US" sz="1600" b="1" dirty="0"/>
              <a:t>学年三好学生、优秀学生干部推荐</a:t>
            </a:r>
            <a:r>
              <a:rPr lang="zh-CN" altLang="zh-CN" sz="1600" b="1" dirty="0"/>
              <a:t>“模块</a:t>
            </a:r>
            <a:endParaRPr lang="en-US" altLang="zh-CN" sz="16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查看数据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在首页的“待办事项”中查看待审批数据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逐条点击，进入审批界面</a:t>
            </a:r>
            <a:endParaRPr lang="en-US" altLang="zh-CN" sz="16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院系团委书记、团工作负责人审批</a:t>
            </a:r>
          </a:p>
        </p:txBody>
      </p:sp>
    </p:spTree>
    <p:extLst>
      <p:ext uri="{BB962C8B-B14F-4D97-AF65-F5344CB8AC3E}">
        <p14:creationId xmlns:p14="http://schemas.microsoft.com/office/powerpoint/2010/main" val="2780219933"/>
      </p:ext>
    </p:extLst>
  </p:cSld>
  <p:clrMapOvr>
    <a:masterClrMapping/>
  </p:clrMapOvr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6-VI主题" id="{5AE3302E-EAD3-4AF6-9B05-44D5CA6E31FB}" vid="{55D1CDEE-FEEF-4D3E-ACCF-BFCE645E4B0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2274</TotalTime>
  <Words>836</Words>
  <Application>Microsoft Office PowerPoint</Application>
  <PresentationFormat>全屏显示(4:3)</PresentationFormat>
  <Paragraphs>80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微软雅黑</vt:lpstr>
      <vt:lpstr>Arial</vt:lpstr>
      <vt:lpstr>Calibri</vt:lpstr>
      <vt:lpstr>2016-VI主题</vt:lpstr>
      <vt:lpstr>“三好学生、优秀学生干部”一门式线上平台 使用说明</vt:lpstr>
      <vt:lpstr>目录 Contents</vt:lpstr>
      <vt:lpstr>目录 Contents</vt:lpstr>
      <vt:lpstr>拟推荐人填写表单</vt:lpstr>
      <vt:lpstr>拟推荐人填写表单</vt:lpstr>
      <vt:lpstr>拟推荐人填写表单</vt:lpstr>
      <vt:lpstr>拟推荐人填写表单</vt:lpstr>
      <vt:lpstr>目录 Contents</vt:lpstr>
      <vt:lpstr>院系团委书记、团工作负责人审批</vt:lpstr>
      <vt:lpstr>院系团委书记、团工作负责人审批</vt:lpstr>
      <vt:lpstr>院系团委书记、团工作负责人审批</vt:lpstr>
      <vt:lpstr>院系团委书记、团工作负责人审批</vt:lpstr>
      <vt:lpstr>补充说明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许 艳</cp:lastModifiedBy>
  <cp:revision>143</cp:revision>
  <dcterms:created xsi:type="dcterms:W3CDTF">2016-01-21T16:32:22Z</dcterms:created>
  <dcterms:modified xsi:type="dcterms:W3CDTF">2018-10-16T03:09:17Z</dcterms:modified>
</cp:coreProperties>
</file>