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7" r:id="rId2"/>
    <p:sldId id="273" r:id="rId3"/>
    <p:sldId id="275" r:id="rId4"/>
    <p:sldId id="1022" r:id="rId5"/>
    <p:sldId id="272" r:id="rId6"/>
    <p:sldId id="258" r:id="rId7"/>
    <p:sldId id="259" r:id="rId8"/>
    <p:sldId id="271" r:id="rId9"/>
    <p:sldId id="1023" r:id="rId10"/>
    <p:sldId id="276" r:id="rId11"/>
    <p:sldId id="260" r:id="rId12"/>
    <p:sldId id="261" r:id="rId13"/>
    <p:sldId id="262" r:id="rId14"/>
    <p:sldId id="1024" r:id="rId15"/>
    <p:sldId id="27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FFFFF"/>
    <a:srgbClr val="EF6F76"/>
    <a:srgbClr val="D18282"/>
    <a:srgbClr val="C81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904B2-B657-4E47-A300-C4BBD8AFF063}"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890CB-9E7C-4097-990A-26D60DCE51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E08978-A697-49C9-9D7C-56FA114C875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E08978-A697-49C9-9D7C-56FA114C875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8" name="图片 7" descr="图片包含 建筑物&#10;&#10;自动生成的说明"/>
          <p:cNvPicPr>
            <a:picLocks noChangeAspect="1"/>
          </p:cNvPicPr>
          <p:nvPr userDrawn="1"/>
        </p:nvPicPr>
        <p:blipFill>
          <a:blip r:embed="rId2">
            <a:alphaModFix amt="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sp>
        <p:nvSpPr>
          <p:cNvPr id="22" name="标题 1"/>
          <p:cNvSpPr>
            <a:spLocks noGrp="1"/>
          </p:cNvSpPr>
          <p:nvPr>
            <p:ph type="title" hasCustomPrompt="1"/>
          </p:nvPr>
        </p:nvSpPr>
        <p:spPr>
          <a:xfrm>
            <a:off x="1069561" y="2016174"/>
            <a:ext cx="10052879" cy="1060855"/>
          </a:xfrm>
          <a:prstGeom prst="rect">
            <a:avLst/>
          </a:prstGeom>
        </p:spPr>
        <p:txBody>
          <a:bodyPr anchor="ctr">
            <a:noAutofit/>
          </a:bodyPr>
          <a:lstStyle>
            <a:lvl1pPr algn="ctr">
              <a:defRPr sz="5400" b="1">
                <a:solidFill>
                  <a:schemeClr val="accent1"/>
                </a:solidFill>
              </a:defRPr>
            </a:lvl1pPr>
          </a:lstStyle>
          <a:p>
            <a:r>
              <a:rPr lang="zh-CN" altLang="en-US" dirty="0"/>
              <a:t>单击此处编辑标题样式</a:t>
            </a:r>
          </a:p>
        </p:txBody>
      </p:sp>
      <p:sp>
        <p:nvSpPr>
          <p:cNvPr id="26" name="内容占位符 25"/>
          <p:cNvSpPr>
            <a:spLocks noGrp="1"/>
          </p:cNvSpPr>
          <p:nvPr>
            <p:ph sz="quarter" idx="10" hasCustomPrompt="1"/>
          </p:nvPr>
        </p:nvSpPr>
        <p:spPr>
          <a:xfrm>
            <a:off x="4644345" y="5196924"/>
            <a:ext cx="2903311" cy="454025"/>
          </a:xfrm>
          <a:prstGeom prst="rect">
            <a:avLst/>
          </a:prstGeom>
        </p:spPr>
        <p:txBody>
          <a:bodyPr anchor="ctr"/>
          <a:lstStyle>
            <a:lvl1pPr marL="0" indent="0" algn="ctr">
              <a:lnSpc>
                <a:spcPct val="100000"/>
              </a:lnSpc>
              <a:buNone/>
              <a:defRPr sz="2400">
                <a:solidFill>
                  <a:schemeClr val="accent2"/>
                </a:solidFill>
              </a:defRPr>
            </a:lvl1pPr>
          </a:lstStyle>
          <a:p>
            <a:pPr lvl="0"/>
            <a:fld id="{DE506FFD-8B27-444A-964F-E64D0BB3DAF0}" type="datetime2">
              <a:rPr lang="zh-CN" altLang="en-US" smtClean="0"/>
              <a:t>​</a:t>
            </a:fld>
            <a:endParaRPr lang="zh-CN" altLang="en-US" dirty="0"/>
          </a:p>
        </p:txBody>
      </p:sp>
      <p:sp>
        <p:nvSpPr>
          <p:cNvPr id="32" name="文本占位符 31"/>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3200" b="1">
                <a:solidFill>
                  <a:schemeClr val="accent2"/>
                </a:solidFill>
              </a:defRPr>
            </a:lvl1pPr>
          </a:lstStyle>
          <a:p>
            <a:pPr lvl="0"/>
            <a:endParaRPr lang="zh-CN" altLang="en-US" dirty="0"/>
          </a:p>
        </p:txBody>
      </p:sp>
      <p:pic>
        <p:nvPicPr>
          <p:cNvPr id="35" name="图片 34"/>
          <p:cNvPicPr>
            <a:picLocks noChangeAspect="1"/>
          </p:cNvPicPr>
          <p:nvPr userDrawn="1"/>
        </p:nvPicPr>
        <p:blipFill rotWithShape="1">
          <a:blip r:embed="rId4" cstate="print"/>
          <a:srcRect l="74359" r="1346"/>
          <a:stretch>
            <a:fillRect/>
          </a:stretch>
        </p:blipFill>
        <p:spPr>
          <a:xfrm>
            <a:off x="8870172" y="274183"/>
            <a:ext cx="3002280" cy="411617"/>
          </a:xfrm>
          <a:prstGeom prst="rect">
            <a:avLst/>
          </a:prstGeom>
        </p:spPr>
      </p:pic>
      <p:grpSp>
        <p:nvGrpSpPr>
          <p:cNvPr id="2" name="组合 1"/>
          <p:cNvGrpSpPr/>
          <p:nvPr userDrawn="1"/>
        </p:nvGrpSpPr>
        <p:grpSpPr>
          <a:xfrm>
            <a:off x="3352562" y="6244170"/>
            <a:ext cx="5486876" cy="406590"/>
            <a:chOff x="3352562" y="6073254"/>
            <a:chExt cx="5486876" cy="406590"/>
          </a:xfrm>
        </p:grpSpPr>
        <p:pic>
          <p:nvPicPr>
            <p:cNvPr id="18" name="图片 17"/>
            <p:cNvPicPr>
              <a:picLocks noChangeAspect="1"/>
            </p:cNvPicPr>
            <p:nvPr userDrawn="1"/>
          </p:nvPicPr>
          <p:blipFill rotWithShape="1">
            <a:blip r:embed="rId5">
              <a:alphaModFix amt="35000"/>
            </a:blip>
            <a:srcRect t="9831" b="36385"/>
            <a:stretch>
              <a:fillRect/>
            </a:stretch>
          </p:blipFill>
          <p:spPr>
            <a:xfrm>
              <a:off x="3352562" y="6073254"/>
              <a:ext cx="5486876" cy="406590"/>
            </a:xfrm>
            <a:prstGeom prst="rect">
              <a:avLst/>
            </a:prstGeom>
          </p:spPr>
        </p:pic>
        <p:sp>
          <p:nvSpPr>
            <p:cNvPr id="37" name="椭圆 36"/>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连接符 11"/>
          <p:cNvCxnSpPr/>
          <p:nvPr userDrawn="1"/>
        </p:nvCxnSpPr>
        <p:spPr>
          <a:xfrm>
            <a:off x="1236000" y="1458025"/>
            <a:ext cx="97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191000" y="3673905"/>
            <a:ext cx="97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图片 13"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18" name="平行四边形 17"/>
          <p:cNvSpPr/>
          <p:nvPr userDrawn="1"/>
        </p:nvSpPr>
        <p:spPr>
          <a:xfrm>
            <a:off x="0" y="1"/>
            <a:ext cx="12191483" cy="685800"/>
          </a:xfrm>
          <a:prstGeom prst="parallelogram">
            <a:avLst>
              <a:gd name="adj" fmla="val 444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灯片编号占位符 2"/>
          <p:cNvSpPr>
            <a:spLocks noGrp="1"/>
          </p:cNvSpPr>
          <p:nvPr>
            <p:ph type="sldNum" sz="quarter" idx="10"/>
          </p:nvPr>
        </p:nvSpPr>
        <p:spPr/>
        <p:txBody>
          <a:bodyPr/>
          <a:lstStyle/>
          <a:p>
            <a:fld id="{6C53781C-E1F6-4315-A39D-61273F2E0596}" type="slidenum">
              <a:rPr lang="zh-CN" altLang="en-US" smtClean="0"/>
              <a:t>‹#›</a:t>
            </a:fld>
            <a:endParaRPr lang="zh-CN" altLang="en-US" dirty="0"/>
          </a:p>
        </p:txBody>
      </p:sp>
      <p:pic>
        <p:nvPicPr>
          <p:cNvPr id="7" name="图片 6" descr="图片包含 户外, 标牌, 黑色&#10;&#10;自动生成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8" name="文本占位符 31"/>
          <p:cNvSpPr>
            <a:spLocks noGrp="1"/>
          </p:cNvSpPr>
          <p:nvPr>
            <p:ph type="body" sz="quarter" idx="11"/>
          </p:nvPr>
        </p:nvSpPr>
        <p:spPr>
          <a:xfrm>
            <a:off x="1075351"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
        <p:nvSpPr>
          <p:cNvPr id="9" name="文本占位符 31"/>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7" name="文本占位符 16"/>
          <p:cNvSpPr>
            <a:spLocks noGrp="1"/>
          </p:cNvSpPr>
          <p:nvPr>
            <p:ph type="body" sz="quarter" idx="14" hasCustomPrompt="1"/>
          </p:nvPr>
        </p:nvSpPr>
        <p:spPr>
          <a:xfrm>
            <a:off x="319056" y="766710"/>
            <a:ext cx="11568144" cy="4765791"/>
          </a:xfrm>
          <a:prstGeom prst="rect">
            <a:avLst/>
          </a:prstGeom>
        </p:spPr>
        <p:txBody>
          <a:bodyPr/>
          <a:lstStyle>
            <a:lvl1pPr marL="228600" indent="-228600">
              <a:lnSpc>
                <a:spcPct val="130000"/>
              </a:lnSpc>
              <a:buFontTx/>
              <a:buBlip>
                <a:blip r:embed="rId4"/>
              </a:buBlip>
              <a:defRPr sz="2000">
                <a:solidFill>
                  <a:schemeClr val="accent2"/>
                </a:solidFill>
              </a:defRPr>
            </a:lvl1pPr>
            <a:lvl2pPr>
              <a:lnSpc>
                <a:spcPct val="130000"/>
              </a:lnSpc>
              <a:defRPr sz="2000">
                <a:solidFill>
                  <a:schemeClr val="accent2"/>
                </a:solidFill>
              </a:defRPr>
            </a:lvl2pPr>
            <a:lvl3pPr>
              <a:lnSpc>
                <a:spcPct val="130000"/>
              </a:lnSpc>
              <a:defRPr sz="1800">
                <a:solidFill>
                  <a:schemeClr val="accent2"/>
                </a:solidFill>
              </a:defRPr>
            </a:lvl3pPr>
            <a:lvl4pPr>
              <a:lnSpc>
                <a:spcPct val="130000"/>
              </a:lnSpc>
              <a:defRPr sz="1600">
                <a:solidFill>
                  <a:schemeClr val="accent2"/>
                </a:solidFill>
              </a:defRPr>
            </a:lvl4pPr>
            <a:lvl5pPr>
              <a:lnSpc>
                <a:spcPct val="130000"/>
              </a:lnSpc>
              <a:defRPr sz="1600">
                <a:solidFill>
                  <a:schemeClr val="accent2"/>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 name="平行四边形 20"/>
          <p:cNvSpPr/>
          <p:nvPr userDrawn="1"/>
        </p:nvSpPr>
        <p:spPr>
          <a:xfrm>
            <a:off x="11428834" y="119857"/>
            <a:ext cx="473565"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平行四边形 21"/>
          <p:cNvSpPr/>
          <p:nvPr userDrawn="1"/>
        </p:nvSpPr>
        <p:spPr>
          <a:xfrm>
            <a:off x="11016782" y="322602"/>
            <a:ext cx="473565"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userDrawn="1"/>
        </p:nvPicPr>
        <p:blipFill rotWithShape="1">
          <a:blip r:embed="rId5" cstate="print"/>
          <a:srcRect r="1346"/>
          <a:stretch>
            <a:fillRect/>
          </a:stretch>
        </p:blipFill>
        <p:spPr>
          <a:xfrm>
            <a:off x="516" y="6041797"/>
            <a:ext cx="12166903" cy="41161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
    <p:bg>
      <p:bgPr>
        <a:solidFill>
          <a:schemeClr val="accent1"/>
        </a:solidFill>
        <a:effectLst/>
      </p:bgPr>
    </p:bg>
    <p:spTree>
      <p:nvGrpSpPr>
        <p:cNvPr id="1" name=""/>
        <p:cNvGrpSpPr/>
        <p:nvPr/>
      </p:nvGrpSpPr>
      <p:grpSpPr>
        <a:xfrm>
          <a:off x="0" y="0"/>
          <a:ext cx="0" cy="0"/>
          <a:chOff x="0" y="0"/>
          <a:chExt cx="0" cy="0"/>
        </a:xfrm>
      </p:grpSpPr>
      <p:pic>
        <p:nvPicPr>
          <p:cNvPr id="17" name="图片 16" descr="图片包含 建筑物&#10;&#10;自动生成的说明"/>
          <p:cNvPicPr>
            <a:picLocks noChangeAspect="1"/>
          </p:cNvPicPr>
          <p:nvPr userDrawn="1"/>
        </p:nvPicPr>
        <p:blipFill>
          <a:blip r:embed="rId2">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cxnSp>
        <p:nvCxnSpPr>
          <p:cNvPr id="13" name="直接连接符 12"/>
          <p:cNvCxnSpPr/>
          <p:nvPr userDrawn="1"/>
        </p:nvCxnSpPr>
        <p:spPr>
          <a:xfrm>
            <a:off x="304800" y="3429000"/>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9689690" y="3429000"/>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 18" descr="图片包含 户外, 标牌, 黑色&#10;&#10;自动生成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7828" y="853340"/>
            <a:ext cx="1656344" cy="1656344"/>
          </a:xfrm>
          <a:prstGeom prst="rect">
            <a:avLst/>
          </a:prstGeom>
        </p:spPr>
      </p:pic>
      <p:sp>
        <p:nvSpPr>
          <p:cNvPr id="20" name="文本占位符 31"/>
          <p:cNvSpPr>
            <a:spLocks noGrp="1"/>
          </p:cNvSpPr>
          <p:nvPr>
            <p:ph type="body" sz="quarter" idx="11"/>
          </p:nvPr>
        </p:nvSpPr>
        <p:spPr>
          <a:xfrm>
            <a:off x="2555162" y="3129756"/>
            <a:ext cx="7081677" cy="598488"/>
          </a:xfrm>
          <a:prstGeom prst="rect">
            <a:avLst/>
          </a:prstGeom>
        </p:spPr>
        <p:txBody>
          <a:bodyPr anchor="ctr"/>
          <a:lstStyle>
            <a:lvl1pPr marL="0" indent="0" algn="ctr">
              <a:lnSpc>
                <a:spcPct val="100000"/>
              </a:lnSpc>
              <a:buNone/>
              <a:defRPr sz="6000" b="1" spc="600">
                <a:solidFill>
                  <a:schemeClr val="bg1"/>
                </a:solidFill>
              </a:defRPr>
            </a:lvl1pPr>
          </a:lstStyle>
          <a:p>
            <a:pPr lvl="0"/>
            <a:endParaRPr lang="zh-CN" altLang="en-US" dirty="0"/>
          </a:p>
        </p:txBody>
      </p:sp>
      <p:pic>
        <p:nvPicPr>
          <p:cNvPr id="7" name="图片 6"/>
          <p:cNvPicPr>
            <a:picLocks noChangeAspect="1"/>
          </p:cNvPicPr>
          <p:nvPr userDrawn="1"/>
        </p:nvPicPr>
        <p:blipFill rotWithShape="1">
          <a:blip r:embed="rId4">
            <a:alphaModFix amt="20000"/>
            <a:duotone>
              <a:schemeClr val="accent4">
                <a:shade val="45000"/>
                <a:satMod val="135000"/>
              </a:schemeClr>
              <a:prstClr val="white"/>
            </a:duotone>
          </a:blip>
          <a:srcRect t="9831" b="36385"/>
          <a:stretch>
            <a:fillRect/>
          </a:stretch>
        </p:blipFill>
        <p:spPr>
          <a:xfrm>
            <a:off x="3352562" y="6146610"/>
            <a:ext cx="5486876" cy="4065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底-2">
    <p:bg>
      <p:bgPr>
        <a:solidFill>
          <a:schemeClr val="accent1"/>
        </a:solidFill>
        <a:effectLst/>
      </p:bgPr>
    </p:bg>
    <p:spTree>
      <p:nvGrpSpPr>
        <p:cNvPr id="1" name=""/>
        <p:cNvGrpSpPr/>
        <p:nvPr/>
      </p:nvGrpSpPr>
      <p:grpSpPr>
        <a:xfrm>
          <a:off x="0" y="0"/>
          <a:ext cx="0" cy="0"/>
          <a:chOff x="0" y="0"/>
          <a:chExt cx="0" cy="0"/>
        </a:xfrm>
      </p:grpSpPr>
      <p:pic>
        <p:nvPicPr>
          <p:cNvPr id="9" name="图片 8" descr="图片包含 建筑物&#10;&#10;自动生成的说明"/>
          <p:cNvPicPr>
            <a:picLocks noChangeAspect="1"/>
          </p:cNvPicPr>
          <p:nvPr userDrawn="1"/>
        </p:nvPicPr>
        <p:blipFill>
          <a:blip r:embed="rId2">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cxnSp>
        <p:nvCxnSpPr>
          <p:cNvPr id="13" name="直接连接符 12"/>
          <p:cNvCxnSpPr/>
          <p:nvPr userDrawn="1"/>
        </p:nvCxnSpPr>
        <p:spPr>
          <a:xfrm>
            <a:off x="7322504" y="1488254"/>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7322504" y="4146847"/>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占位符 31"/>
          <p:cNvSpPr>
            <a:spLocks noGrp="1"/>
          </p:cNvSpPr>
          <p:nvPr>
            <p:ph type="body" sz="quarter" idx="11"/>
          </p:nvPr>
        </p:nvSpPr>
        <p:spPr>
          <a:xfrm>
            <a:off x="5033473" y="2496180"/>
            <a:ext cx="7081677" cy="598488"/>
          </a:xfrm>
          <a:prstGeom prst="rect">
            <a:avLst/>
          </a:prstGeom>
        </p:spPr>
        <p:txBody>
          <a:bodyPr anchor="ctr"/>
          <a:lstStyle>
            <a:lvl1pPr marL="0" indent="0" algn="ctr">
              <a:lnSpc>
                <a:spcPct val="100000"/>
              </a:lnSpc>
              <a:buNone/>
              <a:defRPr sz="6000" b="1" spc="600">
                <a:solidFill>
                  <a:schemeClr val="bg1"/>
                </a:solidFill>
              </a:defRPr>
            </a:lvl1pPr>
          </a:lstStyle>
          <a:p>
            <a:pPr lvl="0"/>
            <a:endParaRPr lang="zh-CN" altLang="en-US" dirty="0"/>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0001" y="1860735"/>
            <a:ext cx="2858911" cy="2332270"/>
          </a:xfrm>
          <a:prstGeom prst="rect">
            <a:avLst/>
          </a:prstGeom>
        </p:spPr>
      </p:pic>
      <p:pic>
        <p:nvPicPr>
          <p:cNvPr id="7" name="图片 6"/>
          <p:cNvPicPr>
            <a:picLocks noChangeAspect="1"/>
          </p:cNvPicPr>
          <p:nvPr userDrawn="1"/>
        </p:nvPicPr>
        <p:blipFill rotWithShape="1">
          <a:blip r:embed="rId4">
            <a:alphaModFix amt="20000"/>
            <a:duotone>
              <a:schemeClr val="accent4">
                <a:shade val="45000"/>
                <a:satMod val="135000"/>
              </a:schemeClr>
              <a:prstClr val="white"/>
            </a:duotone>
          </a:blip>
          <a:srcRect t="9831" b="36385"/>
          <a:stretch>
            <a:fillRect/>
          </a:stretch>
        </p:blipFill>
        <p:spPr>
          <a:xfrm>
            <a:off x="3352562" y="6146610"/>
            <a:ext cx="5486876" cy="40659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3">
    <p:bg>
      <p:bgPr>
        <a:solidFill>
          <a:schemeClr val="accent1"/>
        </a:solidFill>
        <a:effectLst/>
      </p:bgPr>
    </p:bg>
    <p:spTree>
      <p:nvGrpSpPr>
        <p:cNvPr id="1" name=""/>
        <p:cNvGrpSpPr/>
        <p:nvPr/>
      </p:nvGrpSpPr>
      <p:grpSpPr>
        <a:xfrm>
          <a:off x="0" y="0"/>
          <a:ext cx="0" cy="0"/>
          <a:chOff x="0" y="0"/>
          <a:chExt cx="0" cy="0"/>
        </a:xfrm>
      </p:grpSpPr>
      <p:sp>
        <p:nvSpPr>
          <p:cNvPr id="2" name="流程图: 离页连接符 1"/>
          <p:cNvSpPr/>
          <p:nvPr userDrawn="1"/>
        </p:nvSpPr>
        <p:spPr>
          <a:xfrm>
            <a:off x="3419386" y="0"/>
            <a:ext cx="5353229" cy="5219695"/>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31"/>
          <p:cNvSpPr>
            <a:spLocks noGrp="1"/>
          </p:cNvSpPr>
          <p:nvPr>
            <p:ph type="body" sz="quarter" idx="11"/>
          </p:nvPr>
        </p:nvSpPr>
        <p:spPr>
          <a:xfrm>
            <a:off x="2952571" y="2609847"/>
            <a:ext cx="6286859" cy="598488"/>
          </a:xfrm>
          <a:prstGeom prst="rect">
            <a:avLst/>
          </a:prstGeom>
        </p:spPr>
        <p:txBody>
          <a:bodyPr anchor="ctr"/>
          <a:lstStyle>
            <a:lvl1pPr marL="0" indent="0" algn="ctr">
              <a:lnSpc>
                <a:spcPct val="100000"/>
              </a:lnSpc>
              <a:buNone/>
              <a:defRPr sz="5400" b="1" spc="600">
                <a:solidFill>
                  <a:schemeClr val="accent1"/>
                </a:solidFill>
              </a:defRPr>
            </a:lvl1pPr>
          </a:lstStyle>
          <a:p>
            <a:pPr lvl="0"/>
            <a:endParaRPr lang="zh-CN" altLang="en-US" dirty="0"/>
          </a:p>
        </p:txBody>
      </p:sp>
      <p:pic>
        <p:nvPicPr>
          <p:cNvPr id="7" name="图片 6"/>
          <p:cNvPicPr>
            <a:picLocks noChangeAspect="1"/>
          </p:cNvPicPr>
          <p:nvPr userDrawn="1"/>
        </p:nvPicPr>
        <p:blipFill rotWithShape="1">
          <a:blip r:embed="rId2">
            <a:alphaModFix amt="20000"/>
            <a:duotone>
              <a:schemeClr val="accent4">
                <a:shade val="45000"/>
                <a:satMod val="135000"/>
              </a:schemeClr>
              <a:prstClr val="white"/>
            </a:duotone>
          </a:blip>
          <a:srcRect t="9831" b="36385"/>
          <a:stretch>
            <a:fillRect/>
          </a:stretch>
        </p:blipFill>
        <p:spPr>
          <a:xfrm>
            <a:off x="3352562" y="6146610"/>
            <a:ext cx="5486876" cy="40659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6410" y="188997"/>
            <a:ext cx="3019180" cy="2116050"/>
          </a:xfrm>
          <a:prstGeom prst="rect">
            <a:avLst/>
          </a:prstGeom>
        </p:spPr>
      </p:pic>
      <p:sp>
        <p:nvSpPr>
          <p:cNvPr id="18" name="任意多边形: 形状 17"/>
          <p:cNvSpPr/>
          <p:nvPr userDrawn="1"/>
        </p:nvSpPr>
        <p:spPr>
          <a:xfrm>
            <a:off x="3419386" y="4393629"/>
            <a:ext cx="5353229" cy="1461642"/>
          </a:xfrm>
          <a:custGeom>
            <a:avLst/>
            <a:gdLst>
              <a:gd name="connsiteX0" fmla="*/ 0 w 5353229"/>
              <a:gd name="connsiteY0" fmla="*/ 0 h 1461642"/>
              <a:gd name="connsiteX1" fmla="*/ 2676615 w 5353229"/>
              <a:gd name="connsiteY1" fmla="*/ 1043939 h 1461642"/>
              <a:gd name="connsiteX2" fmla="*/ 5353229 w 5353229"/>
              <a:gd name="connsiteY2" fmla="*/ 0 h 1461642"/>
              <a:gd name="connsiteX3" fmla="*/ 5353229 w 5353229"/>
              <a:gd name="connsiteY3" fmla="*/ 417703 h 1461642"/>
              <a:gd name="connsiteX4" fmla="*/ 2676615 w 5353229"/>
              <a:gd name="connsiteY4" fmla="*/ 1461642 h 1461642"/>
              <a:gd name="connsiteX5" fmla="*/ 0 w 5353229"/>
              <a:gd name="connsiteY5" fmla="*/ 417703 h 14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229" h="1461642">
                <a:moveTo>
                  <a:pt x="0" y="0"/>
                </a:moveTo>
                <a:lnTo>
                  <a:pt x="2676615" y="1043939"/>
                </a:lnTo>
                <a:lnTo>
                  <a:pt x="5353229" y="0"/>
                </a:lnTo>
                <a:lnTo>
                  <a:pt x="5353229" y="417703"/>
                </a:lnTo>
                <a:lnTo>
                  <a:pt x="2676615" y="1461642"/>
                </a:lnTo>
                <a:lnTo>
                  <a:pt x="0" y="41770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descr="图片包含 建筑物&#10;&#10;自动生成的说明"/>
          <p:cNvPicPr>
            <a:picLocks noChangeAspect="1"/>
          </p:cNvPicPr>
          <p:nvPr userDrawn="1"/>
        </p:nvPicPr>
        <p:blipFill>
          <a:blip r:embed="rId4">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6C53781C-E1F6-4315-A39D-61273F2E0596}"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空白（lowpoly）">
    <p:spTree>
      <p:nvGrpSpPr>
        <p:cNvPr id="1" name=""/>
        <p:cNvGrpSpPr/>
        <p:nvPr/>
      </p:nvGrpSpPr>
      <p:grpSpPr>
        <a:xfrm>
          <a:off x="0" y="0"/>
          <a:ext cx="0" cy="0"/>
          <a:chOff x="0" y="0"/>
          <a:chExt cx="0" cy="0"/>
        </a:xfrm>
      </p:grpSpPr>
      <p:pic>
        <p:nvPicPr>
          <p:cNvPr id="5" name="图片 4"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p:cNvSpPr>
            <a:spLocks noGrp="1"/>
          </p:cNvSpPr>
          <p:nvPr>
            <p:ph type="sldNum" sz="quarter" idx="10"/>
          </p:nvPr>
        </p:nvSpPr>
        <p:spPr/>
        <p:txBody>
          <a:bodyPr/>
          <a:lstStyle/>
          <a:p>
            <a:fld id="{6C53781C-E1F6-4315-A39D-61273F2E0596}"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548644C6-89F0-466C-949F-E70AD72679A8}"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548644C6-89F0-466C-949F-E70AD72679A8}"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4" name="图片占位符 3"/>
          <p:cNvSpPr>
            <a:spLocks noGrp="1"/>
          </p:cNvSpPr>
          <p:nvPr>
            <p:ph type="pic" sz="quarter" idx="12"/>
          </p:nvPr>
        </p:nvSpPr>
        <p:spPr>
          <a:xfrm>
            <a:off x="0" y="749300"/>
            <a:ext cx="12203394" cy="3191932"/>
          </a:xfrm>
          <a:prstGeom prst="rect">
            <a:avLst/>
          </a:prstGeom>
        </p:spPr>
        <p:txBody>
          <a:bodyPr/>
          <a:lstStyle/>
          <a:p>
            <a:endParaRPr lang="zh-CN" altLang="en-US"/>
          </a:p>
        </p:txBody>
      </p:sp>
      <p:pic>
        <p:nvPicPr>
          <p:cNvPr id="8" name="图片 7" descr="图片包含 建筑物&#10;&#10;自动生成的说明"/>
          <p:cNvPicPr>
            <a:picLocks noChangeAspect="1"/>
          </p:cNvPicPr>
          <p:nvPr userDrawn="1"/>
        </p:nvPicPr>
        <p:blipFill>
          <a:blip r:embed="rId2">
            <a:alphaModFix amt="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sp>
        <p:nvSpPr>
          <p:cNvPr id="22" name="标题 1"/>
          <p:cNvSpPr>
            <a:spLocks noGrp="1"/>
          </p:cNvSpPr>
          <p:nvPr>
            <p:ph type="title" hasCustomPrompt="1"/>
          </p:nvPr>
        </p:nvSpPr>
        <p:spPr>
          <a:xfrm>
            <a:off x="1069561" y="3383857"/>
            <a:ext cx="10052879" cy="1060855"/>
          </a:xfrm>
          <a:prstGeom prst="rect">
            <a:avLst/>
          </a:prstGeom>
          <a:solidFill>
            <a:schemeClr val="bg1"/>
          </a:solidFill>
          <a:effectLst>
            <a:outerShdw blurRad="50800" dist="38100" dir="2700000" algn="tl" rotWithShape="0">
              <a:prstClr val="black">
                <a:alpha val="40000"/>
              </a:prstClr>
            </a:outerShdw>
          </a:effectLst>
        </p:spPr>
        <p:txBody>
          <a:bodyPr anchor="ctr">
            <a:noAutofit/>
          </a:bodyPr>
          <a:lstStyle>
            <a:lvl1pPr algn="ctr">
              <a:defRPr sz="5400" b="1">
                <a:solidFill>
                  <a:schemeClr val="accent1"/>
                </a:solidFill>
              </a:defRPr>
            </a:lvl1pPr>
          </a:lstStyle>
          <a:p>
            <a:r>
              <a:rPr lang="zh-CN" altLang="en-US" dirty="0"/>
              <a:t>单击此处编辑标题样式</a:t>
            </a:r>
          </a:p>
        </p:txBody>
      </p:sp>
      <p:sp>
        <p:nvSpPr>
          <p:cNvPr id="26" name="内容占位符 25"/>
          <p:cNvSpPr>
            <a:spLocks noGrp="1"/>
          </p:cNvSpPr>
          <p:nvPr>
            <p:ph sz="quarter" idx="10" hasCustomPrompt="1"/>
          </p:nvPr>
        </p:nvSpPr>
        <p:spPr>
          <a:xfrm>
            <a:off x="4644345" y="5798690"/>
            <a:ext cx="2903311" cy="454025"/>
          </a:xfrm>
          <a:prstGeom prst="rect">
            <a:avLst/>
          </a:prstGeom>
        </p:spPr>
        <p:txBody>
          <a:bodyPr anchor="ctr"/>
          <a:lstStyle>
            <a:lvl1pPr marL="0" indent="0" algn="ctr">
              <a:lnSpc>
                <a:spcPct val="100000"/>
              </a:lnSpc>
              <a:buNone/>
              <a:defRPr sz="2400">
                <a:solidFill>
                  <a:schemeClr val="accent2"/>
                </a:solidFill>
              </a:defRPr>
            </a:lvl1pPr>
          </a:lstStyle>
          <a:p>
            <a:pPr lvl="0"/>
            <a:fld id="{C6124F18-99FF-4E25-B026-C95B196756F6}" type="datetime2">
              <a:rPr lang="zh-CN" altLang="en-US" smtClean="0"/>
              <a:t>​</a:t>
            </a:fld>
            <a:endParaRPr lang="zh-CN" altLang="en-US" dirty="0"/>
          </a:p>
        </p:txBody>
      </p:sp>
      <p:sp>
        <p:nvSpPr>
          <p:cNvPr id="32" name="文本占位符 31"/>
          <p:cNvSpPr>
            <a:spLocks noGrp="1"/>
          </p:cNvSpPr>
          <p:nvPr>
            <p:ph type="body" sz="quarter" idx="11"/>
          </p:nvPr>
        </p:nvSpPr>
        <p:spPr>
          <a:xfrm>
            <a:off x="4034910" y="5052868"/>
            <a:ext cx="4122181" cy="598488"/>
          </a:xfrm>
          <a:prstGeom prst="rect">
            <a:avLst/>
          </a:prstGeom>
        </p:spPr>
        <p:txBody>
          <a:bodyPr anchor="ctr"/>
          <a:lstStyle>
            <a:lvl1pPr marL="0" indent="0" algn="ctr">
              <a:lnSpc>
                <a:spcPct val="100000"/>
              </a:lnSpc>
              <a:buNone/>
              <a:defRPr sz="3200" b="1">
                <a:solidFill>
                  <a:schemeClr val="accent2"/>
                </a:solidFill>
              </a:defRPr>
            </a:lvl1pPr>
          </a:lstStyle>
          <a:p>
            <a:pPr lvl="0"/>
            <a:endParaRPr lang="zh-CN" altLang="en-US" dirty="0"/>
          </a:p>
        </p:txBody>
      </p:sp>
      <p:pic>
        <p:nvPicPr>
          <p:cNvPr id="35" name="图片 34"/>
          <p:cNvPicPr>
            <a:picLocks noChangeAspect="1"/>
          </p:cNvPicPr>
          <p:nvPr userDrawn="1"/>
        </p:nvPicPr>
        <p:blipFill rotWithShape="1">
          <a:blip r:embed="rId4" cstate="print"/>
          <a:srcRect l="74359" r="1346"/>
          <a:stretch>
            <a:fillRect/>
          </a:stretch>
        </p:blipFill>
        <p:spPr>
          <a:xfrm>
            <a:off x="8870172" y="274183"/>
            <a:ext cx="3002280" cy="411617"/>
          </a:xfrm>
          <a:prstGeom prst="rect">
            <a:avLst/>
          </a:prstGeom>
        </p:spPr>
      </p:pic>
      <p:grpSp>
        <p:nvGrpSpPr>
          <p:cNvPr id="2" name="组合 1"/>
          <p:cNvGrpSpPr/>
          <p:nvPr userDrawn="1"/>
        </p:nvGrpSpPr>
        <p:grpSpPr>
          <a:xfrm>
            <a:off x="3352562" y="6252715"/>
            <a:ext cx="5486876" cy="406590"/>
            <a:chOff x="3352562" y="6073254"/>
            <a:chExt cx="5486876" cy="406590"/>
          </a:xfrm>
        </p:grpSpPr>
        <p:pic>
          <p:nvPicPr>
            <p:cNvPr id="18" name="图片 17"/>
            <p:cNvPicPr>
              <a:picLocks noChangeAspect="1"/>
            </p:cNvPicPr>
            <p:nvPr userDrawn="1"/>
          </p:nvPicPr>
          <p:blipFill rotWithShape="1">
            <a:blip r:embed="rId5">
              <a:alphaModFix amt="35000"/>
            </a:blip>
            <a:srcRect t="9831" b="36385"/>
            <a:stretch>
              <a:fillRect/>
            </a:stretch>
          </p:blipFill>
          <p:spPr>
            <a:xfrm>
              <a:off x="3352562" y="6073254"/>
              <a:ext cx="5486876" cy="406590"/>
            </a:xfrm>
            <a:prstGeom prst="rect">
              <a:avLst/>
            </a:prstGeom>
          </p:spPr>
        </p:pic>
        <p:sp>
          <p:nvSpPr>
            <p:cNvPr id="37" name="椭圆 36"/>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pic>
        <p:nvPicPr>
          <p:cNvPr id="12" name="图片 11"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5" name="平行四边形 4"/>
          <p:cNvSpPr/>
          <p:nvPr userDrawn="1"/>
        </p:nvSpPr>
        <p:spPr>
          <a:xfrm>
            <a:off x="4144710" y="1537750"/>
            <a:ext cx="8047290" cy="3189811"/>
          </a:xfrm>
          <a:prstGeom prst="parallelogram">
            <a:avLst>
              <a:gd name="adj" fmla="val 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片包含 建筑物&#10;&#10;自动生成的说明"/>
          <p:cNvPicPr>
            <a:picLocks noChangeAspect="1"/>
          </p:cNvPicPr>
          <p:nvPr userDrawn="1"/>
        </p:nvPicPr>
        <p:blipFill>
          <a:blip r:embed="rId3" cstate="print">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439986" y="2142500"/>
            <a:ext cx="8047290" cy="2590938"/>
          </a:xfrm>
          <a:prstGeom prst="rect">
            <a:avLst/>
          </a:prstGeom>
        </p:spPr>
      </p:pic>
      <p:sp>
        <p:nvSpPr>
          <p:cNvPr id="22" name="标题 1"/>
          <p:cNvSpPr>
            <a:spLocks noGrp="1"/>
          </p:cNvSpPr>
          <p:nvPr>
            <p:ph type="title" hasCustomPrompt="1"/>
          </p:nvPr>
        </p:nvSpPr>
        <p:spPr>
          <a:xfrm>
            <a:off x="5281297" y="2602227"/>
            <a:ext cx="6426437" cy="1060855"/>
          </a:xfrm>
          <a:prstGeom prst="rect">
            <a:avLst/>
          </a:prstGeom>
          <a:noFill/>
          <a:effectLst/>
        </p:spPr>
        <p:txBody>
          <a:bodyPr anchor="ctr">
            <a:noAutofit/>
          </a:bodyPr>
          <a:lstStyle>
            <a:lvl1pPr algn="ctr">
              <a:defRPr sz="4000" b="1">
                <a:solidFill>
                  <a:schemeClr val="accent1"/>
                </a:solidFill>
              </a:defRPr>
            </a:lvl1pPr>
          </a:lstStyle>
          <a:p>
            <a:r>
              <a:rPr lang="zh-CN" altLang="en-US" dirty="0"/>
              <a:t>单击此处编辑标题样式</a:t>
            </a:r>
          </a:p>
        </p:txBody>
      </p:sp>
      <p:sp>
        <p:nvSpPr>
          <p:cNvPr id="26" name="内容占位符 25"/>
          <p:cNvSpPr>
            <a:spLocks noGrp="1"/>
          </p:cNvSpPr>
          <p:nvPr>
            <p:ph sz="quarter" idx="10" hasCustomPrompt="1"/>
          </p:nvPr>
        </p:nvSpPr>
        <p:spPr>
          <a:xfrm>
            <a:off x="7341280" y="4870088"/>
            <a:ext cx="2244701" cy="454025"/>
          </a:xfrm>
          <a:prstGeom prst="rect">
            <a:avLst/>
          </a:prstGeom>
        </p:spPr>
        <p:txBody>
          <a:bodyPr anchor="ctr"/>
          <a:lstStyle>
            <a:lvl1pPr marL="0" indent="0" algn="ctr">
              <a:lnSpc>
                <a:spcPct val="100000"/>
              </a:lnSpc>
              <a:buNone/>
              <a:defRPr sz="1800">
                <a:solidFill>
                  <a:schemeClr val="accent2"/>
                </a:solidFill>
              </a:defRPr>
            </a:lvl1pPr>
          </a:lstStyle>
          <a:p>
            <a:pPr lvl="0"/>
            <a:fld id="{C6124F18-99FF-4E25-B026-C95B196756F6}" type="datetime2">
              <a:rPr lang="zh-CN" altLang="en-US" smtClean="0"/>
              <a:t>​</a:t>
            </a:fld>
            <a:endParaRPr lang="zh-CN" altLang="en-US" dirty="0"/>
          </a:p>
        </p:txBody>
      </p:sp>
      <p:sp>
        <p:nvSpPr>
          <p:cNvPr id="32" name="文本占位符 31"/>
          <p:cNvSpPr>
            <a:spLocks noGrp="1"/>
          </p:cNvSpPr>
          <p:nvPr>
            <p:ph type="body" sz="quarter" idx="11"/>
          </p:nvPr>
        </p:nvSpPr>
        <p:spPr>
          <a:xfrm>
            <a:off x="6819584" y="3810704"/>
            <a:ext cx="3349862"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sp>
        <p:nvSpPr>
          <p:cNvPr id="15" name="图片占位符 14"/>
          <p:cNvSpPr>
            <a:spLocks noGrp="1"/>
          </p:cNvSpPr>
          <p:nvPr>
            <p:ph type="pic" sz="quarter" idx="12"/>
          </p:nvPr>
        </p:nvSpPr>
        <p:spPr>
          <a:xfrm>
            <a:off x="0" y="1119382"/>
            <a:ext cx="6323888" cy="4026547"/>
          </a:xfrm>
          <a:custGeom>
            <a:avLst/>
            <a:gdLst>
              <a:gd name="connsiteX0" fmla="*/ 0 w 4827208"/>
              <a:gd name="connsiteY0" fmla="*/ 0 h 3236615"/>
              <a:gd name="connsiteX1" fmla="*/ 4827208 w 4827208"/>
              <a:gd name="connsiteY1" fmla="*/ 0 h 3236615"/>
              <a:gd name="connsiteX2" fmla="*/ 3218537 w 4827208"/>
              <a:gd name="connsiteY2" fmla="*/ 3236615 h 3236615"/>
              <a:gd name="connsiteX3" fmla="*/ 0 w 4827208"/>
              <a:gd name="connsiteY3" fmla="*/ 3236615 h 3236615"/>
            </a:gdLst>
            <a:ahLst/>
            <a:cxnLst>
              <a:cxn ang="0">
                <a:pos x="connsiteX0" y="connsiteY0"/>
              </a:cxn>
              <a:cxn ang="0">
                <a:pos x="connsiteX1" y="connsiteY1"/>
              </a:cxn>
              <a:cxn ang="0">
                <a:pos x="connsiteX2" y="connsiteY2"/>
              </a:cxn>
              <a:cxn ang="0">
                <a:pos x="connsiteX3" y="connsiteY3"/>
              </a:cxn>
            </a:cxnLst>
            <a:rect l="l" t="t" r="r" b="b"/>
            <a:pathLst>
              <a:path w="4827208" h="3236615">
                <a:moveTo>
                  <a:pt x="0" y="0"/>
                </a:moveTo>
                <a:lnTo>
                  <a:pt x="4827208" y="0"/>
                </a:lnTo>
                <a:lnTo>
                  <a:pt x="3218537" y="3236615"/>
                </a:lnTo>
                <a:lnTo>
                  <a:pt x="0" y="3236615"/>
                </a:lnTo>
                <a:close/>
              </a:path>
            </a:pathLst>
          </a:custGeom>
          <a:effectLst>
            <a:outerShdw blurRad="50800" dist="38100" dir="2700000" algn="tl" rotWithShape="0">
              <a:prstClr val="black">
                <a:alpha val="40000"/>
              </a:prstClr>
            </a:outerShdw>
          </a:effectLst>
        </p:spPr>
        <p:txBody>
          <a:bodyPr wrap="square">
            <a:noAutofit/>
          </a:bodyPr>
          <a:lstStyle/>
          <a:p>
            <a:endParaRPr lang="zh-CN" altLang="en-US"/>
          </a:p>
        </p:txBody>
      </p:sp>
      <p:pic>
        <p:nvPicPr>
          <p:cNvPr id="6" name="图片 5"/>
          <p:cNvPicPr>
            <a:picLocks noChangeAspect="1"/>
          </p:cNvPicPr>
          <p:nvPr userDrawn="1"/>
        </p:nvPicPr>
        <p:blipFill>
          <a:blip r:embed="rId4"/>
          <a:stretch>
            <a:fillRect/>
          </a:stretch>
        </p:blipFill>
        <p:spPr>
          <a:xfrm>
            <a:off x="6524558" y="4410381"/>
            <a:ext cx="3935296" cy="209291"/>
          </a:xfrm>
          <a:prstGeom prst="rect">
            <a:avLst/>
          </a:prstGeom>
        </p:spPr>
      </p:pic>
      <p:pic>
        <p:nvPicPr>
          <p:cNvPr id="24" name="图片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pic>
        <p:nvPicPr>
          <p:cNvPr id="27" name="图片 26"/>
          <p:cNvPicPr>
            <a:picLocks noChangeAspect="1"/>
          </p:cNvPicPr>
          <p:nvPr userDrawn="1"/>
        </p:nvPicPr>
        <p:blipFill rotWithShape="1">
          <a:blip r:embed="rId6" cstate="print"/>
          <a:srcRect r="1346"/>
          <a:stretch>
            <a:fillRect/>
          </a:stretch>
        </p:blipFill>
        <p:spPr>
          <a:xfrm>
            <a:off x="516" y="6041797"/>
            <a:ext cx="12166903" cy="41161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pic>
        <p:nvPicPr>
          <p:cNvPr id="14" name="图片 13"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grpSp>
        <p:nvGrpSpPr>
          <p:cNvPr id="4" name="组合 3"/>
          <p:cNvGrpSpPr/>
          <p:nvPr userDrawn="1"/>
        </p:nvGrpSpPr>
        <p:grpSpPr>
          <a:xfrm>
            <a:off x="304800" y="2455636"/>
            <a:ext cx="4122059" cy="1462680"/>
            <a:chOff x="304800" y="2709636"/>
            <a:chExt cx="4122059" cy="1462680"/>
          </a:xfrm>
        </p:grpSpPr>
        <p:grpSp>
          <p:nvGrpSpPr>
            <p:cNvPr id="5" name="组合 4"/>
            <p:cNvGrpSpPr/>
            <p:nvPr/>
          </p:nvGrpSpPr>
          <p:grpSpPr>
            <a:xfrm>
              <a:off x="304800" y="2709636"/>
              <a:ext cx="4122059" cy="1462680"/>
              <a:chOff x="667656" y="1497651"/>
              <a:chExt cx="4122059" cy="1462680"/>
            </a:xfrm>
          </p:grpSpPr>
          <p:grpSp>
            <p:nvGrpSpPr>
              <p:cNvPr id="7" name="组合 6"/>
              <p:cNvGrpSpPr/>
              <p:nvPr/>
            </p:nvGrpSpPr>
            <p:grpSpPr>
              <a:xfrm>
                <a:off x="667656" y="1497651"/>
                <a:ext cx="4122059" cy="1438728"/>
                <a:chOff x="537028" y="1493158"/>
                <a:chExt cx="4122059" cy="1438728"/>
              </a:xfrm>
            </p:grpSpPr>
            <p:sp>
              <p:nvSpPr>
                <p:cNvPr id="10" name="矩形 9"/>
                <p:cNvSpPr/>
                <p:nvPr/>
              </p:nvSpPr>
              <p:spPr>
                <a:xfrm>
                  <a:off x="537029" y="1493158"/>
                  <a:ext cx="4122058" cy="1438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建筑物&#10;&#10;自动生成的说明"/>
                <p:cNvPicPr>
                  <a:picLocks noChangeAspect="1"/>
                </p:cNvPicPr>
                <p:nvPr/>
              </p:nvPicPr>
              <p:blipFill>
                <a:blip r:embed="rId3" cstate="print">
                  <a:alphaModFix amt="2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8" name="文本框 7"/>
              <p:cNvSpPr txBox="1"/>
              <p:nvPr/>
            </p:nvSpPr>
            <p:spPr>
              <a:xfrm>
                <a:off x="2387598" y="1755350"/>
                <a:ext cx="2235199" cy="923330"/>
              </a:xfrm>
              <a:prstGeom prst="rect">
                <a:avLst/>
              </a:prstGeom>
              <a:noFill/>
            </p:spPr>
            <p:txBody>
              <a:bodyPr wrap="square" rtlCol="0">
                <a:spAutoFit/>
              </a:bodyPr>
              <a:lstStyle/>
              <a:p>
                <a:pPr algn="ctr"/>
                <a:r>
                  <a:rPr lang="zh-CN" altLang="en-US" sz="5400" b="1" dirty="0">
                    <a:solidFill>
                      <a:schemeClr val="accent1"/>
                    </a:solidFill>
                  </a:rPr>
                  <a:t>目  录</a:t>
                </a:r>
              </a:p>
            </p:txBody>
          </p:sp>
          <p:sp>
            <p:nvSpPr>
              <p:cNvPr id="9" name="矩形 8"/>
              <p:cNvSpPr/>
              <p:nvPr/>
            </p:nvSpPr>
            <p:spPr>
              <a:xfrm rot="16200000">
                <a:off x="2683685" y="854302"/>
                <a:ext cx="90000" cy="41220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3" name="图片占位符 12"/>
          <p:cNvSpPr>
            <a:spLocks noGrp="1"/>
          </p:cNvSpPr>
          <p:nvPr>
            <p:ph type="pic" sz="quarter" idx="10"/>
          </p:nvPr>
        </p:nvSpPr>
        <p:spPr>
          <a:xfrm>
            <a:off x="5772150" y="0"/>
            <a:ext cx="6419850" cy="6858000"/>
          </a:xfrm>
          <a:prstGeom prst="rect">
            <a:avLst/>
          </a:prstGeom>
        </p:spPr>
        <p:txBody>
          <a:bodyPr/>
          <a:lstStyle/>
          <a:p>
            <a:endParaRPr lang="zh-CN" altLang="en-US"/>
          </a:p>
        </p:txBody>
      </p:sp>
      <p:sp>
        <p:nvSpPr>
          <p:cNvPr id="22" name="矩形 21"/>
          <p:cNvSpPr/>
          <p:nvPr userDrawn="1"/>
        </p:nvSpPr>
        <p:spPr>
          <a:xfrm flipV="1">
            <a:off x="5672624" y="0"/>
            <a:ext cx="90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pic>
        <p:nvPicPr>
          <p:cNvPr id="15" name="图片 14"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grpSp>
        <p:nvGrpSpPr>
          <p:cNvPr id="5" name="组合 4"/>
          <p:cNvGrpSpPr/>
          <p:nvPr/>
        </p:nvGrpSpPr>
        <p:grpSpPr>
          <a:xfrm>
            <a:off x="4034970" y="685800"/>
            <a:ext cx="4122060" cy="1462680"/>
            <a:chOff x="667655" y="1497651"/>
            <a:chExt cx="4122060" cy="1462680"/>
          </a:xfrm>
        </p:grpSpPr>
        <p:grpSp>
          <p:nvGrpSpPr>
            <p:cNvPr id="7" name="组合 6"/>
            <p:cNvGrpSpPr/>
            <p:nvPr/>
          </p:nvGrpSpPr>
          <p:grpSpPr>
            <a:xfrm>
              <a:off x="667656" y="1497651"/>
              <a:ext cx="4122059" cy="1438728"/>
              <a:chOff x="537028" y="1493158"/>
              <a:chExt cx="4122059" cy="1438728"/>
            </a:xfrm>
          </p:grpSpPr>
          <p:sp>
            <p:nvSpPr>
              <p:cNvPr id="10" name="矩形 9"/>
              <p:cNvSpPr/>
              <p:nvPr/>
            </p:nvSpPr>
            <p:spPr>
              <a:xfrm>
                <a:off x="537029" y="1493158"/>
                <a:ext cx="4122058" cy="1438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建筑物&#10;&#10;自动生成的说明"/>
              <p:cNvPicPr>
                <a:picLocks noChangeAspect="1"/>
              </p:cNvPicPr>
              <p:nvPr/>
            </p:nvPicPr>
            <p:blipFill>
              <a:blip r:embed="rId3" cstate="print">
                <a:alphaModFix amt="2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8" name="文本框 7"/>
            <p:cNvSpPr txBox="1"/>
            <p:nvPr/>
          </p:nvSpPr>
          <p:spPr>
            <a:xfrm>
              <a:off x="667655" y="1755350"/>
              <a:ext cx="4122059" cy="1015663"/>
            </a:xfrm>
            <a:prstGeom prst="rect">
              <a:avLst/>
            </a:prstGeom>
            <a:noFill/>
          </p:spPr>
          <p:txBody>
            <a:bodyPr wrap="square" rtlCol="0">
              <a:spAutoFit/>
            </a:bodyPr>
            <a:lstStyle/>
            <a:p>
              <a:pPr algn="ctr"/>
              <a:r>
                <a:rPr lang="zh-CN" altLang="en-US" sz="6000" b="1" dirty="0">
                  <a:solidFill>
                    <a:schemeClr val="accent1"/>
                  </a:solidFill>
                </a:rPr>
                <a:t>目         录</a:t>
              </a:r>
            </a:p>
          </p:txBody>
        </p:sp>
        <p:sp>
          <p:nvSpPr>
            <p:cNvPr id="9" name="矩形 8"/>
            <p:cNvSpPr/>
            <p:nvPr/>
          </p:nvSpPr>
          <p:spPr>
            <a:xfrm rot="16200000">
              <a:off x="2683685" y="854302"/>
              <a:ext cx="90000" cy="41220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1047" y="797373"/>
            <a:ext cx="1590855" cy="1114981"/>
          </a:xfrm>
          <a:prstGeom prst="rect">
            <a:avLst/>
          </a:prstGeom>
        </p:spPr>
      </p:pic>
      <p:sp>
        <p:nvSpPr>
          <p:cNvPr id="13" name="图片占位符 12"/>
          <p:cNvSpPr>
            <a:spLocks noGrp="1"/>
          </p:cNvSpPr>
          <p:nvPr userDrawn="1">
            <p:ph type="pic" sz="quarter" idx="10"/>
          </p:nvPr>
        </p:nvSpPr>
        <p:spPr>
          <a:xfrm>
            <a:off x="-19050" y="3428999"/>
            <a:ext cx="12211050" cy="3428999"/>
          </a:xfrm>
          <a:prstGeom prst="rect">
            <a:avLst/>
          </a:prstGeom>
        </p:spPr>
        <p:txBody>
          <a:bodyPr/>
          <a:lstStyle/>
          <a:p>
            <a:endParaRPr lang="zh-CN" altLang="en-US"/>
          </a:p>
        </p:txBody>
      </p:sp>
      <p:sp>
        <p:nvSpPr>
          <p:cNvPr id="14" name="矩形 13"/>
          <p:cNvSpPr/>
          <p:nvPr userDrawn="1"/>
        </p:nvSpPr>
        <p:spPr>
          <a:xfrm rot="16200000" flipV="1">
            <a:off x="6051001" y="-2738344"/>
            <a:ext cx="90000" cy="121989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章节过渡页">
    <p:spTree>
      <p:nvGrpSpPr>
        <p:cNvPr id="1" name=""/>
        <p:cNvGrpSpPr/>
        <p:nvPr/>
      </p:nvGrpSpPr>
      <p:grpSpPr>
        <a:xfrm>
          <a:off x="0" y="0"/>
          <a:ext cx="0" cy="0"/>
          <a:chOff x="0" y="0"/>
          <a:chExt cx="0" cy="0"/>
        </a:xfrm>
      </p:grpSpPr>
      <p:pic>
        <p:nvPicPr>
          <p:cNvPr id="8" name="图片 7"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2" name="矩形 41"/>
          <p:cNvSpPr/>
          <p:nvPr userDrawn="1"/>
        </p:nvSpPr>
        <p:spPr>
          <a:xfrm rot="16200000">
            <a:off x="6051000" y="-2616750"/>
            <a:ext cx="90000" cy="12192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图片占位符 33"/>
          <p:cNvSpPr>
            <a:spLocks noGrp="1"/>
          </p:cNvSpPr>
          <p:nvPr>
            <p:ph type="pic" sz="quarter" idx="10"/>
          </p:nvPr>
        </p:nvSpPr>
        <p:spPr>
          <a:xfrm>
            <a:off x="0" y="-19050"/>
            <a:ext cx="12192000" cy="3442348"/>
          </a:xfrm>
          <a:prstGeom prst="rect">
            <a:avLst/>
          </a:prstGeom>
        </p:spPr>
        <p:txBody>
          <a:bodyPr/>
          <a:lstStyle/>
          <a:p>
            <a:endParaRPr lang="zh-CN" altLang="en-US" dirty="0"/>
          </a:p>
        </p:txBody>
      </p:sp>
      <p:sp>
        <p:nvSpPr>
          <p:cNvPr id="14" name="标题 13"/>
          <p:cNvSpPr>
            <a:spLocks noGrp="1"/>
          </p:cNvSpPr>
          <p:nvPr>
            <p:ph type="title"/>
          </p:nvPr>
        </p:nvSpPr>
        <p:spPr>
          <a:xfrm>
            <a:off x="4654075" y="3047028"/>
            <a:ext cx="6489700"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accent1"/>
                </a:solidFill>
              </a:defRPr>
            </a:lvl1pPr>
          </a:lstStyle>
          <a:p>
            <a:r>
              <a:rPr lang="zh-CN" altLang="en-US" dirty="0"/>
              <a:t>单击此处编辑母版标题样式</a:t>
            </a:r>
          </a:p>
        </p:txBody>
      </p:sp>
      <p:pic>
        <p:nvPicPr>
          <p:cNvPr id="35" name="图片 34"/>
          <p:cNvPicPr>
            <a:picLocks noChangeAspect="1"/>
          </p:cNvPicPr>
          <p:nvPr userDrawn="1"/>
        </p:nvPicPr>
        <p:blipFill rotWithShape="1">
          <a:blip r:embed="rId3" cstate="print"/>
          <a:srcRect r="1346"/>
          <a:stretch>
            <a:fillRect/>
          </a:stretch>
        </p:blipFill>
        <p:spPr>
          <a:xfrm>
            <a:off x="516" y="6041797"/>
            <a:ext cx="12166903" cy="411617"/>
          </a:xfrm>
          <a:prstGeom prst="rect">
            <a:avLst/>
          </a:prstGeom>
        </p:spPr>
      </p:pic>
      <p:sp>
        <p:nvSpPr>
          <p:cNvPr id="39" name="文本占位符 38"/>
          <p:cNvSpPr>
            <a:spLocks noGrp="1"/>
          </p:cNvSpPr>
          <p:nvPr>
            <p:ph type="body" sz="quarter" idx="11" hasCustomPrompt="1"/>
          </p:nvPr>
        </p:nvSpPr>
        <p:spPr>
          <a:xfrm>
            <a:off x="4654075" y="4054685"/>
            <a:ext cx="6489700"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章节过渡页-2">
    <p:spTree>
      <p:nvGrpSpPr>
        <p:cNvPr id="1" name=""/>
        <p:cNvGrpSpPr/>
        <p:nvPr/>
      </p:nvGrpSpPr>
      <p:grpSpPr>
        <a:xfrm>
          <a:off x="0" y="0"/>
          <a:ext cx="0" cy="0"/>
          <a:chOff x="0" y="0"/>
          <a:chExt cx="0" cy="0"/>
        </a:xfrm>
      </p:grpSpPr>
      <p:pic>
        <p:nvPicPr>
          <p:cNvPr id="9" name="图片 8"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4" name="图片占位符 33"/>
          <p:cNvSpPr>
            <a:spLocks noGrp="1"/>
          </p:cNvSpPr>
          <p:nvPr>
            <p:ph type="pic" sz="quarter" idx="10"/>
          </p:nvPr>
        </p:nvSpPr>
        <p:spPr>
          <a:xfrm>
            <a:off x="0" y="-19050"/>
            <a:ext cx="5842000" cy="6877050"/>
          </a:xfrm>
          <a:prstGeom prst="rect">
            <a:avLst/>
          </a:prstGeom>
        </p:spPr>
        <p:txBody>
          <a:bodyPr/>
          <a:lstStyle/>
          <a:p>
            <a:endParaRPr lang="zh-CN" altLang="en-US" dirty="0"/>
          </a:p>
        </p:txBody>
      </p:sp>
      <p:sp>
        <p:nvSpPr>
          <p:cNvPr id="14" name="标题 13"/>
          <p:cNvSpPr>
            <a:spLocks noGrp="1"/>
          </p:cNvSpPr>
          <p:nvPr>
            <p:ph type="title"/>
          </p:nvPr>
        </p:nvSpPr>
        <p:spPr>
          <a:xfrm>
            <a:off x="6238874" y="3047028"/>
            <a:ext cx="5648325"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accent1"/>
                </a:solidFill>
              </a:defRPr>
            </a:lvl1pPr>
          </a:lstStyle>
          <a:p>
            <a:r>
              <a:rPr lang="zh-CN" altLang="en-US" dirty="0"/>
              <a:t>单击此处编辑母版标题样式</a:t>
            </a:r>
          </a:p>
        </p:txBody>
      </p:sp>
      <p:sp>
        <p:nvSpPr>
          <p:cNvPr id="39" name="文本占位符 38"/>
          <p:cNvSpPr>
            <a:spLocks noGrp="1"/>
          </p:cNvSpPr>
          <p:nvPr>
            <p:ph type="body" sz="quarter" idx="11" hasCustomPrompt="1"/>
          </p:nvPr>
        </p:nvSpPr>
        <p:spPr>
          <a:xfrm>
            <a:off x="6238874" y="4054685"/>
            <a:ext cx="5648325"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p>
        </p:txBody>
      </p:sp>
      <p:pic>
        <p:nvPicPr>
          <p:cNvPr id="7" name="图片 6"/>
          <p:cNvPicPr>
            <a:picLocks noChangeAspect="1"/>
          </p:cNvPicPr>
          <p:nvPr userDrawn="1"/>
        </p:nvPicPr>
        <p:blipFill rotWithShape="1">
          <a:blip r:embed="rId3" cstate="print"/>
          <a:srcRect l="49487" r="1345"/>
          <a:stretch>
            <a:fillRect/>
          </a:stretch>
        </p:blipFill>
        <p:spPr>
          <a:xfrm>
            <a:off x="6238430" y="6041797"/>
            <a:ext cx="5920443" cy="41161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p:cNvSpPr>
            <a:spLocks noGrp="1"/>
          </p:cNvSpPr>
          <p:nvPr>
            <p:ph type="sldNum" sz="quarter" idx="10"/>
          </p:nvPr>
        </p:nvSpPr>
        <p:spPr/>
        <p:txBody>
          <a:bodyPr/>
          <a:lstStyle/>
          <a:p>
            <a:fld id="{6C53781C-E1F6-4315-A39D-61273F2E0596}" type="slidenum">
              <a:rPr lang="zh-CN" altLang="en-US" smtClean="0"/>
              <a:t>‹#›</a:t>
            </a:fld>
            <a:endParaRPr lang="zh-CN" altLang="en-US" dirty="0"/>
          </a:p>
        </p:txBody>
      </p:sp>
      <p:pic>
        <p:nvPicPr>
          <p:cNvPr id="4" name="图片 3"/>
          <p:cNvPicPr>
            <a:picLocks noChangeAspect="1"/>
          </p:cNvPicPr>
          <p:nvPr userDrawn="1"/>
        </p:nvPicPr>
        <p:blipFill rotWithShape="1">
          <a:blip r:embed="rId3" cstate="print"/>
          <a:srcRect r="1346"/>
          <a:stretch>
            <a:fillRect/>
          </a:stretch>
        </p:blipFill>
        <p:spPr>
          <a:xfrm>
            <a:off x="516" y="6041797"/>
            <a:ext cx="12166903" cy="411617"/>
          </a:xfrm>
          <a:prstGeom prst="rect">
            <a:avLst/>
          </a:prstGeom>
        </p:spPr>
      </p:pic>
      <p:sp>
        <p:nvSpPr>
          <p:cNvPr id="9" name="文本占位符 31"/>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9" name="平行四边形 18"/>
          <p:cNvSpPr/>
          <p:nvPr userDrawn="1"/>
        </p:nvSpPr>
        <p:spPr>
          <a:xfrm>
            <a:off x="0" y="1"/>
            <a:ext cx="12191483" cy="685800"/>
          </a:xfrm>
          <a:prstGeom prst="parallelogram">
            <a:avLst>
              <a:gd name="adj" fmla="val 43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descr="图片包含 户外, 标牌, 黑色&#10;&#10;自动生成的说明"/>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21" name="文本占位符 31"/>
          <p:cNvSpPr>
            <a:spLocks noGrp="1"/>
          </p:cNvSpPr>
          <p:nvPr>
            <p:ph type="body" sz="quarter" idx="14"/>
          </p:nvPr>
        </p:nvSpPr>
        <p:spPr>
          <a:xfrm>
            <a:off x="1075351"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
        <p:nvSpPr>
          <p:cNvPr id="11" name="平行四边形 10"/>
          <p:cNvSpPr/>
          <p:nvPr userDrawn="1"/>
        </p:nvSpPr>
        <p:spPr>
          <a:xfrm>
            <a:off x="11428834" y="119857"/>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平行四边形 11"/>
          <p:cNvSpPr/>
          <p:nvPr userDrawn="1"/>
        </p:nvSpPr>
        <p:spPr>
          <a:xfrm>
            <a:off x="11016782" y="322602"/>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标题导航)">
    <p:spTree>
      <p:nvGrpSpPr>
        <p:cNvPr id="1" name=""/>
        <p:cNvGrpSpPr/>
        <p:nvPr/>
      </p:nvGrpSpPr>
      <p:grpSpPr>
        <a:xfrm>
          <a:off x="0" y="0"/>
          <a:ext cx="0" cy="0"/>
          <a:chOff x="0" y="0"/>
          <a:chExt cx="0" cy="0"/>
        </a:xfrm>
      </p:grpSpPr>
      <p:pic>
        <p:nvPicPr>
          <p:cNvPr id="24" name="图片 23"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p:cNvSpPr>
            <a:spLocks noGrp="1"/>
          </p:cNvSpPr>
          <p:nvPr>
            <p:ph type="sldNum" sz="quarter" idx="10"/>
          </p:nvPr>
        </p:nvSpPr>
        <p:spPr/>
        <p:txBody>
          <a:bodyPr/>
          <a:lstStyle/>
          <a:p>
            <a:fld id="{6C53781C-E1F6-4315-A39D-61273F2E0596}" type="slidenum">
              <a:rPr lang="zh-CN" altLang="en-US" smtClean="0"/>
              <a:t>‹#›</a:t>
            </a:fld>
            <a:endParaRPr lang="zh-CN" altLang="en-US" dirty="0"/>
          </a:p>
        </p:txBody>
      </p:sp>
      <p:sp>
        <p:nvSpPr>
          <p:cNvPr id="9" name="文本占位符 31"/>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9" name="平行四边形 18"/>
          <p:cNvSpPr/>
          <p:nvPr userDrawn="1"/>
        </p:nvSpPr>
        <p:spPr>
          <a:xfrm>
            <a:off x="0" y="1"/>
            <a:ext cx="12191483" cy="685800"/>
          </a:xfrm>
          <a:prstGeom prst="parallelogram">
            <a:avLst>
              <a:gd name="adj" fmla="val 43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descr="图片包含 户外, 标牌, 黑色&#10;&#10;自动生成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11" name="平行四边形 10"/>
          <p:cNvSpPr/>
          <p:nvPr userDrawn="1"/>
        </p:nvSpPr>
        <p:spPr>
          <a:xfrm>
            <a:off x="995330" y="105510"/>
            <a:ext cx="1957419" cy="512879"/>
          </a:xfrm>
          <a:prstGeom prst="parallelogram">
            <a:avLst>
              <a:gd name="adj" fmla="val 4305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标题一</a:t>
            </a:r>
          </a:p>
        </p:txBody>
      </p:sp>
      <p:sp>
        <p:nvSpPr>
          <p:cNvPr id="12" name="平行四边形 11"/>
          <p:cNvSpPr/>
          <p:nvPr userDrawn="1"/>
        </p:nvSpPr>
        <p:spPr>
          <a:xfrm>
            <a:off x="2831521"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lumMod val="60000"/>
                    <a:lumOff val="40000"/>
                  </a:schemeClr>
                </a:solidFill>
              </a:rPr>
              <a:t>标题二</a:t>
            </a:r>
          </a:p>
        </p:txBody>
      </p:sp>
      <p:sp>
        <p:nvSpPr>
          <p:cNvPr id="15" name="平行四边形 14"/>
          <p:cNvSpPr/>
          <p:nvPr userDrawn="1"/>
        </p:nvSpPr>
        <p:spPr>
          <a:xfrm>
            <a:off x="4645215"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accent1">
                    <a:lumMod val="60000"/>
                    <a:lumOff val="40000"/>
                  </a:schemeClr>
                </a:solidFill>
              </a:rPr>
              <a:t>标题三</a:t>
            </a:r>
          </a:p>
        </p:txBody>
      </p:sp>
      <p:sp>
        <p:nvSpPr>
          <p:cNvPr id="16" name="平行四边形 15"/>
          <p:cNvSpPr/>
          <p:nvPr userDrawn="1"/>
        </p:nvSpPr>
        <p:spPr>
          <a:xfrm>
            <a:off x="6481406"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accent1">
                    <a:lumMod val="60000"/>
                    <a:lumOff val="40000"/>
                  </a:schemeClr>
                </a:solidFill>
              </a:rPr>
              <a:t>标题四</a:t>
            </a:r>
          </a:p>
        </p:txBody>
      </p:sp>
      <p:sp>
        <p:nvSpPr>
          <p:cNvPr id="17" name="平行四边形 16"/>
          <p:cNvSpPr/>
          <p:nvPr userDrawn="1"/>
        </p:nvSpPr>
        <p:spPr>
          <a:xfrm>
            <a:off x="8295100"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accent1">
                    <a:lumMod val="60000"/>
                    <a:lumOff val="40000"/>
                  </a:schemeClr>
                </a:solidFill>
              </a:rPr>
              <a:t>标题五</a:t>
            </a:r>
          </a:p>
        </p:txBody>
      </p:sp>
      <p:pic>
        <p:nvPicPr>
          <p:cNvPr id="18" name="图片 17"/>
          <p:cNvPicPr>
            <a:picLocks noChangeAspect="1"/>
          </p:cNvPicPr>
          <p:nvPr userDrawn="1"/>
        </p:nvPicPr>
        <p:blipFill rotWithShape="1">
          <a:blip r:embed="rId4" cstate="print"/>
          <a:srcRect r="1346"/>
          <a:stretch>
            <a:fillRect/>
          </a:stretch>
        </p:blipFill>
        <p:spPr>
          <a:xfrm>
            <a:off x="516" y="6041797"/>
            <a:ext cx="12166903" cy="411617"/>
          </a:xfrm>
          <a:prstGeom prst="rect">
            <a:avLst/>
          </a:prstGeom>
        </p:spPr>
      </p:pic>
      <p:sp>
        <p:nvSpPr>
          <p:cNvPr id="21" name="平行四边形 20"/>
          <p:cNvSpPr/>
          <p:nvPr userDrawn="1"/>
        </p:nvSpPr>
        <p:spPr>
          <a:xfrm>
            <a:off x="11428834" y="119857"/>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平行四边形 21"/>
          <p:cNvSpPr/>
          <p:nvPr userDrawn="1"/>
        </p:nvSpPr>
        <p:spPr>
          <a:xfrm>
            <a:off x="11016782" y="322602"/>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10849970" y="6515101"/>
            <a:ext cx="1037230" cy="342900"/>
          </a:xfrm>
          <a:prstGeom prst="rect">
            <a:avLst/>
          </a:prstGeom>
        </p:spPr>
        <p:txBody>
          <a:bodyPr vert="horz" lIns="91440" tIns="45720" rIns="91440" bIns="45720" rtlCol="0" anchor="ctr"/>
          <a:lstStyle>
            <a:lvl1pPr algn="r">
              <a:defRPr sz="1200">
                <a:solidFill>
                  <a:schemeClr val="tx1">
                    <a:tint val="75000"/>
                  </a:schemeClr>
                </a:solidFill>
              </a:defRPr>
            </a:lvl1pPr>
          </a:lstStyle>
          <a:p>
            <a:fld id="{548644C6-89F0-466C-949F-E70AD72679A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slide" Target="slide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slide" Target="slide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319056" y="6816271"/>
            <a:ext cx="4151344" cy="419100"/>
          </a:xfrm>
        </p:spPr>
        <p:txBody>
          <a:bodyPr/>
          <a:lstStyle/>
          <a:p>
            <a:endParaRPr lang="zh-CN" altLang="en-US"/>
          </a:p>
        </p:txBody>
      </p:sp>
      <p:sp>
        <p:nvSpPr>
          <p:cNvPr id="3" name="文本占位符 2"/>
          <p:cNvSpPr>
            <a:spLocks noGrp="1"/>
          </p:cNvSpPr>
          <p:nvPr>
            <p:ph type="body" sz="quarter" idx="13"/>
          </p:nvPr>
        </p:nvSpPr>
        <p:spPr>
          <a:xfrm>
            <a:off x="4788940" y="6816271"/>
            <a:ext cx="4151344" cy="419100"/>
          </a:xfrm>
        </p:spPr>
        <p:txBody>
          <a:bodyPr/>
          <a:lstStyle/>
          <a:p>
            <a:endParaRPr lang="zh-CN" altLang="en-US" dirty="0"/>
          </a:p>
        </p:txBody>
      </p:sp>
      <p:sp>
        <p:nvSpPr>
          <p:cNvPr id="4" name="文本占位符 3"/>
          <p:cNvSpPr>
            <a:spLocks noGrp="1"/>
          </p:cNvSpPr>
          <p:nvPr>
            <p:ph type="body" sz="quarter" idx="14"/>
          </p:nvPr>
        </p:nvSpPr>
        <p:spPr/>
        <p:txBody>
          <a:bodyPr/>
          <a:lstStyle/>
          <a:p>
            <a:r>
              <a:rPr lang="zh-CN" altLang="en-US" dirty="0"/>
              <a:t>学生须知</a:t>
            </a:r>
          </a:p>
        </p:txBody>
      </p:sp>
      <p:sp>
        <p:nvSpPr>
          <p:cNvPr id="9" name="文本框 8"/>
          <p:cNvSpPr txBox="1"/>
          <p:nvPr/>
        </p:nvSpPr>
        <p:spPr>
          <a:xfrm>
            <a:off x="638629" y="1105287"/>
            <a:ext cx="10914742" cy="4832092"/>
          </a:xfrm>
          <a:prstGeom prst="rect">
            <a:avLst/>
          </a:prstGeom>
          <a:noFill/>
        </p:spPr>
        <p:txBody>
          <a:bodyPr wrap="square">
            <a:spAutoFit/>
          </a:bodyP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本年度助学金申请</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包括基本助学金和补充助学金</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2800" b="1" dirty="0">
                <a:latin typeface="+mn-ea"/>
                <a:sym typeface="Times New Roman" panose="02020603050405020304" pitchFamily="18" charset="0"/>
              </a:rPr>
              <a:t>在库家庭经济困难本科生、</a:t>
            </a:r>
            <a:r>
              <a:rPr lang="en-US" altLang="zh-CN" sz="2800" b="1" dirty="0">
                <a:latin typeface="+mn-ea"/>
                <a:sym typeface="Times New Roman" panose="02020603050405020304" pitchFamily="18" charset="0"/>
              </a:rPr>
              <a:t>19</a:t>
            </a:r>
            <a:r>
              <a:rPr lang="zh-CN" altLang="en-US" sz="2800" b="1" dirty="0">
                <a:latin typeface="+mn-ea"/>
                <a:sym typeface="Times New Roman" panose="02020603050405020304" pitchFamily="18" charset="0"/>
              </a:rPr>
              <a:t>级、</a:t>
            </a:r>
            <a:r>
              <a:rPr lang="en-US" altLang="zh-CN" sz="2800" b="1" dirty="0">
                <a:latin typeface="+mn-ea"/>
                <a:sym typeface="Times New Roman" panose="02020603050405020304" pitchFamily="18" charset="0"/>
              </a:rPr>
              <a:t>20</a:t>
            </a:r>
            <a:r>
              <a:rPr lang="zh-CN" altLang="en-US" sz="2800" b="1" dirty="0">
                <a:latin typeface="+mn-ea"/>
                <a:sym typeface="Times New Roman" panose="02020603050405020304" pitchFamily="18" charset="0"/>
              </a:rPr>
              <a:t>级研究生和</a:t>
            </a:r>
            <a:r>
              <a:rPr lang="en-US" altLang="zh-CN" sz="2800" b="1" dirty="0">
                <a:latin typeface="+mn-ea"/>
                <a:sym typeface="Times New Roman" panose="02020603050405020304" pitchFamily="18" charset="0"/>
              </a:rPr>
              <a:t>20</a:t>
            </a:r>
            <a:r>
              <a:rPr lang="zh-CN" altLang="en-US" sz="2800" b="1" dirty="0">
                <a:latin typeface="+mn-ea"/>
                <a:sym typeface="Times New Roman" panose="02020603050405020304" pitchFamily="18" charset="0"/>
              </a:rPr>
              <a:t>级直博生</a:t>
            </a:r>
            <a:r>
              <a:rPr lang="zh-CN" altLang="en-US" sz="3600" b="1" dirty="0">
                <a:solidFill>
                  <a:srgbClr val="C00000"/>
                </a:solidFill>
                <a:latin typeface="+mn-ea"/>
                <a:sym typeface="Times New Roman" panose="02020603050405020304" pitchFamily="18" charset="0"/>
              </a:rPr>
              <a:t>都</a:t>
            </a:r>
            <a:r>
              <a:rPr lang="zh-CN" altLang="en-US" sz="2800" b="1" dirty="0">
                <a:latin typeface="微软雅黑" panose="020B0503020204020204" pitchFamily="34" charset="-122"/>
                <a:ea typeface="微软雅黑" panose="020B0503020204020204" pitchFamily="34" charset="-122"/>
              </a:rPr>
              <a:t>需前往“</a:t>
            </a:r>
            <a:r>
              <a:rPr lang="zh-CN" altLang="en-US" sz="2800" b="1" dirty="0">
                <a:solidFill>
                  <a:srgbClr val="C00000"/>
                </a:solidFill>
                <a:latin typeface="微软雅黑" panose="020B0503020204020204" pitchFamily="34" charset="-122"/>
                <a:ea typeface="微软雅黑" panose="020B0503020204020204" pitchFamily="34" charset="-122"/>
              </a:rPr>
              <a:t>我的数字交大</a:t>
            </a:r>
            <a:r>
              <a:rPr lang="zh-CN" altLang="en-US" sz="2800" b="1" dirty="0">
                <a:latin typeface="微软雅黑" panose="020B0503020204020204" pitchFamily="34" charset="-122"/>
                <a:ea typeface="微软雅黑" panose="020B0503020204020204" pitchFamily="34" charset="-122"/>
              </a:rPr>
              <a:t>”提交基本助学金申请</a:t>
            </a:r>
            <a:endParaRPr lang="en-US" altLang="zh-CN" sz="2800" b="1" dirty="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2800" b="1" dirty="0">
                <a:latin typeface="微软雅黑" panose="020B0503020204020204" pitchFamily="34" charset="-122"/>
                <a:ea typeface="微软雅黑" panose="020B0503020204020204" pitchFamily="34" charset="-122"/>
              </a:rPr>
              <a:t>有意愿申请补充助学金的同学请按线上流程提示自主填写</a:t>
            </a:r>
            <a:r>
              <a:rPr lang="zh-CN" altLang="en-US" sz="2800" b="1" dirty="0">
                <a:solidFill>
                  <a:srgbClr val="C00000"/>
                </a:solidFill>
                <a:latin typeface="微软雅黑" panose="020B0503020204020204" pitchFamily="34" charset="-122"/>
                <a:ea typeface="微软雅黑" panose="020B0503020204020204" pitchFamily="34" charset="-122"/>
              </a:rPr>
              <a:t>申请意愿和提升计划</a:t>
            </a:r>
            <a:r>
              <a:rPr lang="zh-CN" altLang="en-US" sz="2800" b="1" dirty="0">
                <a:latin typeface="微软雅黑" panose="020B0503020204020204" pitchFamily="34" charset="-122"/>
                <a:ea typeface="微软雅黑" panose="020B0503020204020204" pitchFamily="34" charset="-122"/>
              </a:rPr>
              <a:t>，具体详见“线上申请指南（下页）”</a:t>
            </a:r>
            <a:endParaRPr lang="en-US" altLang="zh-CN" sz="2800" b="1" dirty="0">
              <a:latin typeface="微软雅黑" panose="020B0503020204020204" pitchFamily="34" charset="-122"/>
              <a:ea typeface="微软雅黑" panose="020B0503020204020204" pitchFamily="34" charset="-122"/>
            </a:endParaRPr>
          </a:p>
          <a:p>
            <a:endParaRPr lang="en-US" altLang="zh-CN" sz="2800" b="1" dirty="0">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年度个人总结提交：</a:t>
            </a:r>
            <a:endParaRPr lang="en-US" altLang="zh-CN" sz="2800" b="1" dirty="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rPr>
              <a:t>在库家庭经济困难本科、</a:t>
            </a:r>
            <a:r>
              <a:rPr lang="en-US" altLang="zh-CN" sz="2400" b="1" dirty="0">
                <a:latin typeface="微软雅黑" panose="020B0503020204020204" pitchFamily="34" charset="-122"/>
                <a:ea typeface="微软雅黑" panose="020B0503020204020204" pitchFamily="34" charset="-122"/>
              </a:rPr>
              <a:t>19</a:t>
            </a:r>
            <a:r>
              <a:rPr lang="zh-CN" altLang="en-US" sz="2400" b="1" dirty="0">
                <a:latin typeface="微软雅黑" panose="020B0503020204020204" pitchFamily="34" charset="-122"/>
                <a:ea typeface="微软雅黑" panose="020B0503020204020204" pitchFamily="34" charset="-122"/>
              </a:rPr>
              <a:t>级、</a:t>
            </a:r>
            <a:r>
              <a:rPr lang="en-US" altLang="zh-CN" sz="2400" b="1" dirty="0">
                <a:latin typeface="微软雅黑" panose="020B0503020204020204" pitchFamily="34" charset="-122"/>
                <a:ea typeface="微软雅黑" panose="020B0503020204020204" pitchFamily="34" charset="-122"/>
              </a:rPr>
              <a:t>18</a:t>
            </a:r>
            <a:r>
              <a:rPr lang="zh-CN" altLang="en-US" sz="2400" b="1" dirty="0">
                <a:latin typeface="微软雅黑" panose="020B0503020204020204" pitchFamily="34" charset="-122"/>
                <a:ea typeface="微软雅黑" panose="020B0503020204020204" pitchFamily="34" charset="-122"/>
              </a:rPr>
              <a:t>级硕士研究生和</a:t>
            </a:r>
            <a:r>
              <a:rPr lang="en-US" altLang="zh-CN" sz="2400" b="1" dirty="0">
                <a:latin typeface="微软雅黑" panose="020B0503020204020204" pitchFamily="34" charset="-122"/>
                <a:ea typeface="微软雅黑" panose="020B0503020204020204" pitchFamily="34" charset="-122"/>
              </a:rPr>
              <a:t>19</a:t>
            </a:r>
            <a:r>
              <a:rPr lang="zh-CN" altLang="en-US" sz="2400" b="1" dirty="0">
                <a:latin typeface="微软雅黑" panose="020B0503020204020204" pitchFamily="34" charset="-122"/>
                <a:ea typeface="微软雅黑" panose="020B0503020204020204" pitchFamily="34" charset="-122"/>
              </a:rPr>
              <a:t>级直博生以及所有获得了上一年补充助学金的获助学生</a:t>
            </a:r>
            <a:r>
              <a:rPr lang="zh-CN" altLang="en-US" sz="3200" b="1" dirty="0">
                <a:solidFill>
                  <a:srgbClr val="C00000"/>
                </a:solidFill>
                <a:latin typeface="微软雅黑" panose="020B0503020204020204" pitchFamily="34" charset="-122"/>
                <a:ea typeface="微软雅黑" panose="020B0503020204020204" pitchFamily="34" charset="-122"/>
              </a:rPr>
              <a:t>都</a:t>
            </a:r>
            <a:r>
              <a:rPr lang="zh-CN" altLang="en-US" sz="2400" b="1" dirty="0">
                <a:latin typeface="微软雅黑" panose="020B0503020204020204" pitchFamily="34" charset="-122"/>
                <a:ea typeface="微软雅黑" panose="020B0503020204020204" pitchFamily="34" charset="-122"/>
              </a:rPr>
              <a:t>需前往“我的数字交大”提交年度个人总结，其中获得上一年补充助学金的同学需线上认真填写</a:t>
            </a:r>
            <a:r>
              <a:rPr lang="zh-CN" altLang="en-US" sz="2400" b="1" dirty="0">
                <a:solidFill>
                  <a:srgbClr val="C00000"/>
                </a:solidFill>
                <a:latin typeface="微软雅黑" panose="020B0503020204020204" pitchFamily="34" charset="-122"/>
                <a:ea typeface="微软雅黑" panose="020B0503020204020204" pitchFamily="34" charset="-122"/>
              </a:rPr>
              <a:t>上一年度计划完成</a:t>
            </a:r>
            <a:r>
              <a:rPr lang="zh-CN" altLang="en-US" sz="2400" b="1" dirty="0">
                <a:latin typeface="微软雅黑" panose="020B0503020204020204" pitchFamily="34" charset="-122"/>
                <a:ea typeface="微软雅黑" panose="020B0503020204020204" pitchFamily="34" charset="-122"/>
              </a:rPr>
              <a:t>情况，获得</a:t>
            </a:r>
            <a:r>
              <a:rPr lang="zh-CN" altLang="en-US" sz="2400" b="1" dirty="0">
                <a:solidFill>
                  <a:srgbClr val="C00000"/>
                </a:solidFill>
                <a:latin typeface="微软雅黑" panose="020B0503020204020204" pitchFamily="34" charset="-122"/>
                <a:ea typeface="微软雅黑" panose="020B0503020204020204" pitchFamily="34" charset="-122"/>
              </a:rPr>
              <a:t>本年度跟踪续评</a:t>
            </a:r>
            <a:r>
              <a:rPr lang="zh-CN" altLang="en-US" sz="2400" b="1" dirty="0">
                <a:latin typeface="微软雅黑" panose="020B0503020204020204" pitchFamily="34" charset="-122"/>
                <a:ea typeface="微软雅黑" panose="020B0503020204020204" pitchFamily="34" charset="-122"/>
              </a:rPr>
              <a:t>的同学还需提交个人总结</a:t>
            </a:r>
            <a:r>
              <a:rPr lang="zh-CN" altLang="en-US" sz="2400" b="1" dirty="0">
                <a:solidFill>
                  <a:srgbClr val="C00000"/>
                </a:solidFill>
                <a:latin typeface="微软雅黑" panose="020B0503020204020204" pitchFamily="34" charset="-122"/>
                <a:ea typeface="微软雅黑" panose="020B0503020204020204" pitchFamily="34" charset="-122"/>
              </a:rPr>
              <a:t>纸质</a:t>
            </a:r>
            <a:r>
              <a:rPr lang="zh-CN" altLang="en-US" sz="2400" b="1" dirty="0">
                <a:latin typeface="微软雅黑" panose="020B0503020204020204" pitchFamily="34" charset="-122"/>
                <a:ea typeface="微软雅黑" panose="020B0503020204020204" pitchFamily="34" charset="-122"/>
              </a:rPr>
              <a:t>材料至学院。</a:t>
            </a:r>
            <a:endParaRPr lang="zh-CN" altLang="en-US" sz="24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a:xfrm>
            <a:off x="1075351" y="43657"/>
            <a:ext cx="8783024" cy="598488"/>
          </a:xfrm>
        </p:spPr>
        <p:txBody>
          <a:bodyPr/>
          <a:lstStyle/>
          <a:p>
            <a:r>
              <a:rPr lang="zh-CN" altLang="en-US" dirty="0"/>
              <a:t>助学金申请及审批流程</a:t>
            </a:r>
          </a:p>
        </p:txBody>
      </p:sp>
      <p:sp>
        <p:nvSpPr>
          <p:cNvPr id="43" name="平行四边形 42"/>
          <p:cNvSpPr/>
          <p:nvPr/>
        </p:nvSpPr>
        <p:spPr>
          <a:xfrm rot="5400000">
            <a:off x="-1198962" y="3091462"/>
            <a:ext cx="3467495" cy="571281"/>
          </a:xfrm>
          <a:prstGeom prst="parallelogram">
            <a:avLst>
              <a:gd name="adj"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400" b="1" dirty="0"/>
              <a:t>助学金申请流程</a:t>
            </a:r>
          </a:p>
        </p:txBody>
      </p:sp>
      <p:grpSp>
        <p:nvGrpSpPr>
          <p:cNvPr id="99" name="组合 98"/>
          <p:cNvGrpSpPr/>
          <p:nvPr/>
        </p:nvGrpSpPr>
        <p:grpSpPr>
          <a:xfrm>
            <a:off x="820426" y="2128979"/>
            <a:ext cx="1665502" cy="3788078"/>
            <a:chOff x="820426" y="3772053"/>
            <a:chExt cx="1665502" cy="3788078"/>
          </a:xfrm>
        </p:grpSpPr>
        <p:sp>
          <p:nvSpPr>
            <p:cNvPr id="42" name="圆角矩形 41">
              <a:hlinkClick r:id="" action="ppaction://noaction"/>
            </p:cNvPr>
            <p:cNvSpPr/>
            <p:nvPr/>
          </p:nvSpPr>
          <p:spPr>
            <a:xfrm>
              <a:off x="1627092" y="3772053"/>
              <a:ext cx="364331" cy="1250156"/>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学生填写</a:t>
              </a:r>
            </a:p>
          </p:txBody>
        </p:sp>
        <p:sp>
          <p:nvSpPr>
            <p:cNvPr id="44" name="文本框 43"/>
            <p:cNvSpPr txBox="1"/>
            <p:nvPr/>
          </p:nvSpPr>
          <p:spPr>
            <a:xfrm>
              <a:off x="820426" y="5251807"/>
              <a:ext cx="1665502" cy="2308324"/>
            </a:xfrm>
            <a:prstGeom prst="rect">
              <a:avLst/>
            </a:prstGeom>
            <a:noFill/>
          </p:spPr>
          <p:txBody>
            <a:bodyPr wrap="square" rtlCol="0">
              <a:spAutoFit/>
            </a:bodyPr>
            <a:lstStyle/>
            <a:p>
              <a:pPr algn="ctr"/>
              <a:r>
                <a:rPr lang="en-US" altLang="zh-CN" b="1" dirty="0"/>
                <a:t>1.【</a:t>
              </a:r>
              <a:r>
                <a:rPr lang="zh-CN" altLang="en-US" b="1" dirty="0"/>
                <a:t>学生</a:t>
              </a:r>
              <a:r>
                <a:rPr lang="en-US" altLang="zh-CN" b="1" dirty="0"/>
                <a:t>】</a:t>
              </a:r>
            </a:p>
            <a:p>
              <a:pPr algn="ctr"/>
              <a:r>
                <a:rPr lang="zh-CN" altLang="en-US" b="1" dirty="0"/>
                <a:t>基本助学金获助学生、本年度跟踪续评获助学生和有意向申请本年度补充助学金的学生</a:t>
              </a:r>
              <a:r>
                <a:rPr lang="zh-CN" altLang="en-US" b="1" dirty="0">
                  <a:solidFill>
                    <a:srgbClr val="C00000"/>
                  </a:solidFill>
                </a:rPr>
                <a:t>提交申请</a:t>
              </a:r>
              <a:endParaRPr lang="en-US" altLang="zh-CN" b="1" dirty="0">
                <a:solidFill>
                  <a:srgbClr val="C00000"/>
                </a:solidFill>
              </a:endParaRPr>
            </a:p>
          </p:txBody>
        </p:sp>
      </p:grpSp>
      <p:grpSp>
        <p:nvGrpSpPr>
          <p:cNvPr id="98" name="组合 97"/>
          <p:cNvGrpSpPr/>
          <p:nvPr/>
        </p:nvGrpSpPr>
        <p:grpSpPr>
          <a:xfrm>
            <a:off x="2485490" y="2014180"/>
            <a:ext cx="1353342" cy="2240884"/>
            <a:chOff x="2485490" y="3657254"/>
            <a:chExt cx="1353342" cy="2240884"/>
          </a:xfrm>
        </p:grpSpPr>
        <p:sp>
          <p:nvSpPr>
            <p:cNvPr id="45" name="圆角矩形 44">
              <a:hlinkClick r:id="" action="ppaction://noaction"/>
            </p:cNvPr>
            <p:cNvSpPr/>
            <p:nvPr/>
          </p:nvSpPr>
          <p:spPr>
            <a:xfrm>
              <a:off x="2615743" y="3657254"/>
              <a:ext cx="758932" cy="1479754"/>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t>思政审核</a:t>
              </a:r>
              <a:endParaRPr lang="en-US" altLang="zh-CN" b="1" dirty="0"/>
            </a:p>
            <a:p>
              <a:pPr algn="ctr"/>
              <a:r>
                <a:rPr lang="zh-CN" altLang="en-US" b="1" dirty="0"/>
                <a:t>基本助学金</a:t>
              </a:r>
            </a:p>
          </p:txBody>
        </p:sp>
        <p:sp>
          <p:nvSpPr>
            <p:cNvPr id="51" name="文本框 50"/>
            <p:cNvSpPr txBox="1"/>
            <p:nvPr/>
          </p:nvSpPr>
          <p:spPr>
            <a:xfrm>
              <a:off x="2485490" y="5251807"/>
              <a:ext cx="1353342" cy="646331"/>
            </a:xfrm>
            <a:prstGeom prst="rect">
              <a:avLst/>
            </a:prstGeom>
            <a:noFill/>
          </p:spPr>
          <p:txBody>
            <a:bodyPr wrap="square" rtlCol="0">
              <a:spAutoFit/>
            </a:bodyPr>
            <a:lstStyle/>
            <a:p>
              <a:pPr algn="ctr"/>
              <a:r>
                <a:rPr lang="en-US" altLang="zh-CN" b="1" dirty="0"/>
                <a:t>2.【</a:t>
              </a:r>
              <a:r>
                <a:rPr lang="zh-CN" altLang="en-US" b="1" dirty="0"/>
                <a:t>思政</a:t>
              </a:r>
              <a:r>
                <a:rPr lang="en-US" altLang="zh-CN" b="1" dirty="0"/>
                <a:t>】</a:t>
              </a:r>
            </a:p>
            <a:p>
              <a:pPr algn="ctr"/>
              <a:r>
                <a:rPr lang="zh-CN" altLang="en-US" b="1" dirty="0"/>
                <a:t>进行审核</a:t>
              </a:r>
            </a:p>
          </p:txBody>
        </p:sp>
      </p:grpSp>
      <p:grpSp>
        <p:nvGrpSpPr>
          <p:cNvPr id="95" name="组合 94"/>
          <p:cNvGrpSpPr/>
          <p:nvPr/>
        </p:nvGrpSpPr>
        <p:grpSpPr>
          <a:xfrm>
            <a:off x="3838394" y="2014180"/>
            <a:ext cx="1353342" cy="2240884"/>
            <a:chOff x="3838394" y="3657254"/>
            <a:chExt cx="1353342" cy="2240884"/>
          </a:xfrm>
        </p:grpSpPr>
        <p:sp>
          <p:nvSpPr>
            <p:cNvPr id="46" name="圆角矩形 45">
              <a:hlinkClick r:id="" action="ppaction://noaction"/>
            </p:cNvPr>
            <p:cNvSpPr/>
            <p:nvPr/>
          </p:nvSpPr>
          <p:spPr>
            <a:xfrm>
              <a:off x="3998995" y="3657254"/>
              <a:ext cx="758932" cy="1479754"/>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t>院系审核</a:t>
              </a:r>
              <a:endParaRPr lang="en-US" altLang="zh-CN" b="1" dirty="0"/>
            </a:p>
            <a:p>
              <a:pPr algn="ctr"/>
              <a:r>
                <a:rPr lang="zh-CN" altLang="en-US" b="1" dirty="0"/>
                <a:t>基本助学金</a:t>
              </a:r>
            </a:p>
          </p:txBody>
        </p:sp>
        <p:sp>
          <p:nvSpPr>
            <p:cNvPr id="52" name="文本框 51"/>
            <p:cNvSpPr txBox="1"/>
            <p:nvPr/>
          </p:nvSpPr>
          <p:spPr>
            <a:xfrm>
              <a:off x="3838394" y="5251807"/>
              <a:ext cx="1353342" cy="646331"/>
            </a:xfrm>
            <a:prstGeom prst="rect">
              <a:avLst/>
            </a:prstGeom>
            <a:noFill/>
          </p:spPr>
          <p:txBody>
            <a:bodyPr wrap="square" rtlCol="0">
              <a:spAutoFit/>
            </a:bodyPr>
            <a:lstStyle/>
            <a:p>
              <a:pPr algn="ctr"/>
              <a:r>
                <a:rPr lang="en-US" altLang="zh-CN" b="1" dirty="0"/>
                <a:t>3.【</a:t>
              </a:r>
              <a:r>
                <a:rPr lang="zh-CN" altLang="en-US" b="1" dirty="0"/>
                <a:t>院系</a:t>
              </a:r>
              <a:r>
                <a:rPr lang="en-US" altLang="zh-CN" b="1" dirty="0"/>
                <a:t>】</a:t>
              </a:r>
            </a:p>
            <a:p>
              <a:pPr algn="ctr"/>
              <a:r>
                <a:rPr lang="zh-CN" altLang="en-US" b="1" dirty="0"/>
                <a:t>进行审核</a:t>
              </a:r>
            </a:p>
          </p:txBody>
        </p:sp>
      </p:grpSp>
      <p:grpSp>
        <p:nvGrpSpPr>
          <p:cNvPr id="94" name="组合 93"/>
          <p:cNvGrpSpPr/>
          <p:nvPr/>
        </p:nvGrpSpPr>
        <p:grpSpPr>
          <a:xfrm>
            <a:off x="5191298" y="2014180"/>
            <a:ext cx="1353342" cy="2240884"/>
            <a:chOff x="5191298" y="3657254"/>
            <a:chExt cx="1353342" cy="2240884"/>
          </a:xfrm>
        </p:grpSpPr>
        <p:sp>
          <p:nvSpPr>
            <p:cNvPr id="47" name="圆角矩形 46"/>
            <p:cNvSpPr/>
            <p:nvPr/>
          </p:nvSpPr>
          <p:spPr>
            <a:xfrm>
              <a:off x="5382247" y="3657254"/>
              <a:ext cx="758932" cy="1479754"/>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t>学生处审核</a:t>
              </a:r>
              <a:endParaRPr lang="en-US" altLang="zh-CN" b="1" dirty="0"/>
            </a:p>
            <a:p>
              <a:pPr algn="ctr"/>
              <a:r>
                <a:rPr lang="zh-CN" altLang="en-US" b="1" dirty="0"/>
                <a:t>基本助学金</a:t>
              </a:r>
            </a:p>
          </p:txBody>
        </p:sp>
        <p:sp>
          <p:nvSpPr>
            <p:cNvPr id="53" name="文本框 52"/>
            <p:cNvSpPr txBox="1"/>
            <p:nvPr/>
          </p:nvSpPr>
          <p:spPr>
            <a:xfrm>
              <a:off x="5191298" y="5251807"/>
              <a:ext cx="1353342" cy="646331"/>
            </a:xfrm>
            <a:prstGeom prst="rect">
              <a:avLst/>
            </a:prstGeom>
            <a:noFill/>
          </p:spPr>
          <p:txBody>
            <a:bodyPr wrap="square" rtlCol="0">
              <a:spAutoFit/>
            </a:bodyPr>
            <a:lstStyle/>
            <a:p>
              <a:pPr algn="ctr"/>
              <a:r>
                <a:rPr lang="en-US" altLang="zh-CN" b="1" dirty="0"/>
                <a:t>4.【</a:t>
              </a:r>
              <a:r>
                <a:rPr lang="zh-CN" altLang="en-US" b="1" dirty="0"/>
                <a:t>学生处</a:t>
              </a:r>
              <a:r>
                <a:rPr lang="en-US" altLang="zh-CN" b="1" dirty="0"/>
                <a:t>】</a:t>
              </a:r>
            </a:p>
            <a:p>
              <a:pPr algn="ctr"/>
              <a:r>
                <a:rPr lang="zh-CN" altLang="en-US" b="1" dirty="0"/>
                <a:t>进行审核</a:t>
              </a:r>
            </a:p>
          </p:txBody>
        </p:sp>
      </p:grpSp>
      <p:grpSp>
        <p:nvGrpSpPr>
          <p:cNvPr id="91" name="组合 90"/>
          <p:cNvGrpSpPr/>
          <p:nvPr/>
        </p:nvGrpSpPr>
        <p:grpSpPr>
          <a:xfrm>
            <a:off x="6544202" y="2012148"/>
            <a:ext cx="1353342" cy="2242916"/>
            <a:chOff x="6544202" y="3655222"/>
            <a:chExt cx="1353342" cy="2242916"/>
          </a:xfrm>
        </p:grpSpPr>
        <p:sp>
          <p:nvSpPr>
            <p:cNvPr id="48" name="圆角矩形 47">
              <a:hlinkClick r:id="" action="ppaction://noaction"/>
            </p:cNvPr>
            <p:cNvSpPr/>
            <p:nvPr/>
          </p:nvSpPr>
          <p:spPr>
            <a:xfrm>
              <a:off x="6765499" y="3655222"/>
              <a:ext cx="758932" cy="1479754"/>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t>思政审核</a:t>
              </a:r>
              <a:endParaRPr lang="en-US" altLang="zh-CN" b="1" dirty="0"/>
            </a:p>
            <a:p>
              <a:pPr algn="ctr"/>
              <a:r>
                <a:rPr lang="zh-CN" altLang="en-US" b="1" dirty="0"/>
                <a:t>补充助学金</a:t>
              </a:r>
            </a:p>
          </p:txBody>
        </p:sp>
        <p:sp>
          <p:nvSpPr>
            <p:cNvPr id="54" name="文本框 53"/>
            <p:cNvSpPr txBox="1"/>
            <p:nvPr/>
          </p:nvSpPr>
          <p:spPr>
            <a:xfrm>
              <a:off x="6544202" y="5251807"/>
              <a:ext cx="1353342" cy="646331"/>
            </a:xfrm>
            <a:prstGeom prst="rect">
              <a:avLst/>
            </a:prstGeom>
            <a:noFill/>
          </p:spPr>
          <p:txBody>
            <a:bodyPr wrap="square" rtlCol="0">
              <a:spAutoFit/>
            </a:bodyPr>
            <a:lstStyle/>
            <a:p>
              <a:pPr algn="ctr"/>
              <a:r>
                <a:rPr lang="en-US" altLang="zh-CN" b="1" dirty="0"/>
                <a:t>5.【</a:t>
              </a:r>
              <a:r>
                <a:rPr lang="zh-CN" altLang="en-US" b="1" dirty="0"/>
                <a:t>思政</a:t>
              </a:r>
              <a:r>
                <a:rPr lang="en-US" altLang="zh-CN" b="1" dirty="0"/>
                <a:t>】</a:t>
              </a:r>
            </a:p>
            <a:p>
              <a:pPr algn="ctr"/>
              <a:r>
                <a:rPr lang="zh-CN" altLang="en-US" b="1" dirty="0"/>
                <a:t>进行审核</a:t>
              </a:r>
            </a:p>
          </p:txBody>
        </p:sp>
      </p:grpSp>
      <p:grpSp>
        <p:nvGrpSpPr>
          <p:cNvPr id="90" name="组合 89"/>
          <p:cNvGrpSpPr/>
          <p:nvPr/>
        </p:nvGrpSpPr>
        <p:grpSpPr>
          <a:xfrm>
            <a:off x="7853367" y="2012148"/>
            <a:ext cx="1471214" cy="3350911"/>
            <a:chOff x="7853367" y="3655222"/>
            <a:chExt cx="1471214" cy="3350911"/>
          </a:xfrm>
        </p:grpSpPr>
        <p:sp>
          <p:nvSpPr>
            <p:cNvPr id="49" name="圆角矩形 48">
              <a:hlinkClick r:id="" action="ppaction://noaction"/>
            </p:cNvPr>
            <p:cNvSpPr/>
            <p:nvPr/>
          </p:nvSpPr>
          <p:spPr>
            <a:xfrm>
              <a:off x="8148751" y="3655222"/>
              <a:ext cx="758932" cy="1479754"/>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t>院系审核</a:t>
              </a:r>
              <a:endParaRPr lang="en-US" altLang="zh-CN" b="1" dirty="0"/>
            </a:p>
            <a:p>
              <a:pPr algn="ctr"/>
              <a:r>
                <a:rPr lang="zh-CN" altLang="en-US" b="1" dirty="0"/>
                <a:t>补充助学金</a:t>
              </a:r>
            </a:p>
          </p:txBody>
        </p:sp>
        <p:sp>
          <p:nvSpPr>
            <p:cNvPr id="55" name="文本框 54"/>
            <p:cNvSpPr txBox="1"/>
            <p:nvPr/>
          </p:nvSpPr>
          <p:spPr>
            <a:xfrm>
              <a:off x="7853367" y="5251807"/>
              <a:ext cx="1471214" cy="1754326"/>
            </a:xfrm>
            <a:prstGeom prst="rect">
              <a:avLst/>
            </a:prstGeom>
            <a:noFill/>
          </p:spPr>
          <p:txBody>
            <a:bodyPr wrap="square" rtlCol="0">
              <a:spAutoFit/>
            </a:bodyPr>
            <a:lstStyle/>
            <a:p>
              <a:pPr algn="ctr"/>
              <a:r>
                <a:rPr lang="en-US" altLang="zh-CN" b="1" dirty="0"/>
                <a:t>6.【</a:t>
              </a:r>
              <a:r>
                <a:rPr lang="zh-CN" altLang="en-US" b="1" dirty="0"/>
                <a:t>院系</a:t>
              </a:r>
              <a:r>
                <a:rPr lang="en-US" altLang="zh-CN" b="1" dirty="0"/>
                <a:t>】</a:t>
              </a:r>
            </a:p>
            <a:p>
              <a:r>
                <a:rPr lang="zh-CN" altLang="en-US" b="1" dirty="0"/>
                <a:t>进行评选性质</a:t>
              </a:r>
              <a:r>
                <a:rPr lang="zh-CN" altLang="en-US" b="1" dirty="0">
                  <a:solidFill>
                    <a:srgbClr val="C00000"/>
                  </a:solidFill>
                </a:rPr>
                <a:t>（新评</a:t>
              </a:r>
              <a:r>
                <a:rPr lang="en-US" altLang="zh-CN" b="1" dirty="0">
                  <a:solidFill>
                    <a:srgbClr val="C00000"/>
                  </a:solidFill>
                </a:rPr>
                <a:t>/</a:t>
              </a:r>
              <a:r>
                <a:rPr lang="zh-CN" altLang="en-US" b="1" dirty="0">
                  <a:solidFill>
                    <a:srgbClr val="C00000"/>
                  </a:solidFill>
                </a:rPr>
                <a:t>续评</a:t>
              </a:r>
              <a:r>
                <a:rPr lang="en-US" altLang="zh-CN" b="1" dirty="0">
                  <a:solidFill>
                    <a:srgbClr val="C00000"/>
                  </a:solidFill>
                </a:rPr>
                <a:t>/</a:t>
              </a:r>
              <a:r>
                <a:rPr lang="zh-CN" altLang="en-US" b="1" dirty="0">
                  <a:solidFill>
                    <a:srgbClr val="C00000"/>
                  </a:solidFill>
                </a:rPr>
                <a:t>补评）</a:t>
              </a:r>
              <a:r>
                <a:rPr lang="zh-CN" altLang="en-US" b="1" dirty="0"/>
                <a:t>及</a:t>
              </a:r>
              <a:r>
                <a:rPr lang="zh-CN" altLang="en-US" b="1" dirty="0">
                  <a:solidFill>
                    <a:srgbClr val="C00000"/>
                  </a:solidFill>
                </a:rPr>
                <a:t>学生最终获助项目</a:t>
              </a:r>
              <a:r>
                <a:rPr lang="zh-CN" altLang="en-US" b="1" dirty="0"/>
                <a:t>确认</a:t>
              </a:r>
            </a:p>
          </p:txBody>
        </p:sp>
      </p:grpSp>
      <p:grpSp>
        <p:nvGrpSpPr>
          <p:cNvPr id="89" name="组合 88"/>
          <p:cNvGrpSpPr/>
          <p:nvPr/>
        </p:nvGrpSpPr>
        <p:grpSpPr>
          <a:xfrm>
            <a:off x="9250010" y="2012148"/>
            <a:ext cx="1353342" cy="2242916"/>
            <a:chOff x="9250010" y="3655222"/>
            <a:chExt cx="1353342" cy="2242916"/>
          </a:xfrm>
        </p:grpSpPr>
        <p:sp>
          <p:nvSpPr>
            <p:cNvPr id="50" name="圆角矩形 49"/>
            <p:cNvSpPr/>
            <p:nvPr/>
          </p:nvSpPr>
          <p:spPr>
            <a:xfrm>
              <a:off x="9532003" y="3655222"/>
              <a:ext cx="758932" cy="1479754"/>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t>学生处审核</a:t>
              </a:r>
              <a:endParaRPr lang="en-US" altLang="zh-CN" b="1" dirty="0"/>
            </a:p>
            <a:p>
              <a:pPr algn="ctr"/>
              <a:r>
                <a:rPr lang="zh-CN" altLang="en-US" b="1" dirty="0"/>
                <a:t>补充助学金</a:t>
              </a:r>
            </a:p>
          </p:txBody>
        </p:sp>
        <p:sp>
          <p:nvSpPr>
            <p:cNvPr id="56" name="文本框 55"/>
            <p:cNvSpPr txBox="1"/>
            <p:nvPr/>
          </p:nvSpPr>
          <p:spPr>
            <a:xfrm>
              <a:off x="9250010" y="5251807"/>
              <a:ext cx="1353342" cy="646331"/>
            </a:xfrm>
            <a:prstGeom prst="rect">
              <a:avLst/>
            </a:prstGeom>
            <a:noFill/>
          </p:spPr>
          <p:txBody>
            <a:bodyPr wrap="square" rtlCol="0">
              <a:spAutoFit/>
            </a:bodyPr>
            <a:lstStyle/>
            <a:p>
              <a:pPr algn="ctr"/>
              <a:r>
                <a:rPr lang="en-US" altLang="zh-CN" b="1" dirty="0"/>
                <a:t>7.【</a:t>
              </a:r>
              <a:r>
                <a:rPr lang="zh-CN" altLang="en-US" b="1" dirty="0"/>
                <a:t>学生处</a:t>
              </a:r>
              <a:r>
                <a:rPr lang="en-US" altLang="zh-CN" b="1" dirty="0"/>
                <a:t>】</a:t>
              </a:r>
            </a:p>
            <a:p>
              <a:pPr algn="ctr"/>
              <a:r>
                <a:rPr lang="zh-CN" altLang="en-US" b="1" dirty="0"/>
                <a:t>进行审核</a:t>
              </a:r>
            </a:p>
          </p:txBody>
        </p:sp>
      </p:grpSp>
      <p:grpSp>
        <p:nvGrpSpPr>
          <p:cNvPr id="88" name="组合 87"/>
          <p:cNvGrpSpPr/>
          <p:nvPr/>
        </p:nvGrpSpPr>
        <p:grpSpPr>
          <a:xfrm>
            <a:off x="10485042" y="2126947"/>
            <a:ext cx="1589086" cy="3513111"/>
            <a:chOff x="10485042" y="3770021"/>
            <a:chExt cx="1589086" cy="3513111"/>
          </a:xfrm>
        </p:grpSpPr>
        <p:sp>
          <p:nvSpPr>
            <p:cNvPr id="58" name="圆角矩形 57">
              <a:hlinkClick r:id="" action="ppaction://noaction"/>
            </p:cNvPr>
            <p:cNvSpPr/>
            <p:nvPr/>
          </p:nvSpPr>
          <p:spPr>
            <a:xfrm>
              <a:off x="10915254" y="3770021"/>
              <a:ext cx="364331" cy="1250156"/>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学生打印</a:t>
              </a:r>
            </a:p>
          </p:txBody>
        </p:sp>
        <p:sp>
          <p:nvSpPr>
            <p:cNvPr id="59" name="文本框 58"/>
            <p:cNvSpPr txBox="1"/>
            <p:nvPr/>
          </p:nvSpPr>
          <p:spPr>
            <a:xfrm>
              <a:off x="10485042" y="5251807"/>
              <a:ext cx="1589086" cy="2031325"/>
            </a:xfrm>
            <a:prstGeom prst="rect">
              <a:avLst/>
            </a:prstGeom>
            <a:noFill/>
          </p:spPr>
          <p:txBody>
            <a:bodyPr wrap="square" rtlCol="0">
              <a:spAutoFit/>
            </a:bodyPr>
            <a:lstStyle/>
            <a:p>
              <a:pPr algn="ctr"/>
              <a:r>
                <a:rPr lang="en-US" altLang="zh-CN" b="1" dirty="0"/>
                <a:t>8.【</a:t>
              </a:r>
              <a:r>
                <a:rPr lang="zh-CN" altLang="en-US" b="1" dirty="0"/>
                <a:t>学生</a:t>
              </a:r>
              <a:r>
                <a:rPr lang="en-US" altLang="zh-CN" b="1" dirty="0"/>
                <a:t>】</a:t>
              </a:r>
            </a:p>
            <a:p>
              <a:pPr algn="ctr"/>
              <a:r>
                <a:rPr lang="zh-CN" altLang="en-US" b="1" dirty="0">
                  <a:solidFill>
                    <a:srgbClr val="C00000"/>
                  </a:solidFill>
                </a:rPr>
                <a:t>获评补充助学金学生</a:t>
              </a:r>
              <a:endParaRPr lang="en-US" altLang="zh-CN" b="1" dirty="0">
                <a:solidFill>
                  <a:srgbClr val="C00000"/>
                </a:solidFill>
              </a:endParaRPr>
            </a:p>
            <a:p>
              <a:pPr algn="ctr"/>
              <a:r>
                <a:rPr lang="zh-CN" altLang="en-US" b="1" dirty="0">
                  <a:solidFill>
                    <a:srgbClr val="C00000"/>
                  </a:solidFill>
                </a:rPr>
                <a:t>（含跟踪续评）</a:t>
              </a:r>
              <a:endParaRPr lang="en-US" altLang="zh-CN" b="1" dirty="0">
                <a:solidFill>
                  <a:srgbClr val="C00000"/>
                </a:solidFill>
              </a:endParaRPr>
            </a:p>
            <a:p>
              <a:pPr algn="ctr"/>
              <a:r>
                <a:rPr lang="zh-CN" altLang="en-US" b="1" dirty="0"/>
                <a:t>打印提交纸质申请表至学院事务老师</a:t>
              </a:r>
            </a:p>
          </p:txBody>
        </p:sp>
      </p:grpSp>
      <p:cxnSp>
        <p:nvCxnSpPr>
          <p:cNvPr id="60" name="直接箭头连接符 59"/>
          <p:cNvCxnSpPr>
            <a:stCxn id="42" idx="3"/>
            <a:endCxn id="45" idx="1"/>
          </p:cNvCxnSpPr>
          <p:nvPr/>
        </p:nvCxnSpPr>
        <p:spPr>
          <a:xfrm>
            <a:off x="1991423" y="2754057"/>
            <a:ext cx="6243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45" idx="3"/>
            <a:endCxn id="46" idx="1"/>
          </p:cNvCxnSpPr>
          <p:nvPr/>
        </p:nvCxnSpPr>
        <p:spPr>
          <a:xfrm>
            <a:off x="3374675" y="2754057"/>
            <a:ext cx="6243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46" idx="3"/>
            <a:endCxn id="47" idx="1"/>
          </p:cNvCxnSpPr>
          <p:nvPr/>
        </p:nvCxnSpPr>
        <p:spPr>
          <a:xfrm>
            <a:off x="4757927" y="2754057"/>
            <a:ext cx="6243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47" idx="3"/>
            <a:endCxn id="48" idx="1"/>
          </p:cNvCxnSpPr>
          <p:nvPr/>
        </p:nvCxnSpPr>
        <p:spPr>
          <a:xfrm flipV="1">
            <a:off x="6141179" y="2752025"/>
            <a:ext cx="624320" cy="2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48" idx="3"/>
            <a:endCxn id="49" idx="1"/>
          </p:cNvCxnSpPr>
          <p:nvPr/>
        </p:nvCxnSpPr>
        <p:spPr>
          <a:xfrm>
            <a:off x="7524431" y="2752025"/>
            <a:ext cx="6243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49" idx="3"/>
            <a:endCxn id="50" idx="1"/>
          </p:cNvCxnSpPr>
          <p:nvPr/>
        </p:nvCxnSpPr>
        <p:spPr>
          <a:xfrm>
            <a:off x="8907683" y="2752025"/>
            <a:ext cx="6243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50" idx="3"/>
            <a:endCxn id="58" idx="1"/>
          </p:cNvCxnSpPr>
          <p:nvPr/>
        </p:nvCxnSpPr>
        <p:spPr>
          <a:xfrm>
            <a:off x="10290935" y="2752025"/>
            <a:ext cx="62431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825581" y="5870890"/>
            <a:ext cx="2179345" cy="646331"/>
            <a:chOff x="9751670" y="1306003"/>
            <a:chExt cx="2179345" cy="646331"/>
          </a:xfrm>
        </p:grpSpPr>
        <p:sp>
          <p:nvSpPr>
            <p:cNvPr id="102" name="文本框 101"/>
            <p:cNvSpPr txBox="1"/>
            <p:nvPr/>
          </p:nvSpPr>
          <p:spPr>
            <a:xfrm>
              <a:off x="10361355" y="1306003"/>
              <a:ext cx="1569660" cy="646331"/>
            </a:xfrm>
            <a:prstGeom prst="rect">
              <a:avLst/>
            </a:prstGeom>
            <a:noFill/>
          </p:spPr>
          <p:txBody>
            <a:bodyPr wrap="none" rtlCol="0">
              <a:spAutoFit/>
            </a:bodyPr>
            <a:lstStyle/>
            <a:p>
              <a:r>
                <a:rPr lang="zh-CN" altLang="en-US" b="1" dirty="0">
                  <a:solidFill>
                    <a:schemeClr val="accent1">
                      <a:lumMod val="60000"/>
                      <a:lumOff val="40000"/>
                    </a:schemeClr>
                  </a:solidFill>
                </a:rPr>
                <a:t>可点击各步骤</a:t>
              </a:r>
              <a:endParaRPr lang="en-US" altLang="zh-CN" b="1" dirty="0">
                <a:solidFill>
                  <a:schemeClr val="accent1">
                    <a:lumMod val="60000"/>
                    <a:lumOff val="40000"/>
                  </a:schemeClr>
                </a:solidFill>
              </a:endParaRPr>
            </a:p>
            <a:p>
              <a:r>
                <a:rPr lang="zh-CN" altLang="en-US" b="1" dirty="0">
                  <a:solidFill>
                    <a:schemeClr val="accent1">
                      <a:lumMod val="60000"/>
                      <a:lumOff val="40000"/>
                    </a:schemeClr>
                  </a:solidFill>
                </a:rPr>
                <a:t>查看操作指南</a:t>
              </a:r>
            </a:p>
          </p:txBody>
        </p:sp>
        <p:sp>
          <p:nvSpPr>
            <p:cNvPr id="103" name="iconfont-10043-4933333"/>
            <p:cNvSpPr>
              <a:spLocks noChangeAspect="1"/>
            </p:cNvSpPr>
            <p:nvPr/>
          </p:nvSpPr>
          <p:spPr bwMode="auto">
            <a:xfrm>
              <a:off x="9751670" y="1342649"/>
              <a:ext cx="609685" cy="609685"/>
            </a:xfrm>
            <a:custGeom>
              <a:avLst/>
              <a:gdLst>
                <a:gd name="T0" fmla="*/ 5200 w 11200"/>
                <a:gd name="T1" fmla="*/ 7600 h 11200"/>
                <a:gd name="T2" fmla="*/ 5200 w 11200"/>
                <a:gd name="T3" fmla="*/ 5200 h 11200"/>
                <a:gd name="T4" fmla="*/ 4400 w 11200"/>
                <a:gd name="T5" fmla="*/ 5200 h 11200"/>
                <a:gd name="T6" fmla="*/ 4000 w 11200"/>
                <a:gd name="T7" fmla="*/ 4800 h 11200"/>
                <a:gd name="T8" fmla="*/ 4400 w 11200"/>
                <a:gd name="T9" fmla="*/ 4400 h 11200"/>
                <a:gd name="T10" fmla="*/ 5600 w 11200"/>
                <a:gd name="T11" fmla="*/ 4400 h 11200"/>
                <a:gd name="T12" fmla="*/ 6000 w 11200"/>
                <a:gd name="T13" fmla="*/ 4798 h 11200"/>
                <a:gd name="T14" fmla="*/ 6000 w 11200"/>
                <a:gd name="T15" fmla="*/ 7600 h 11200"/>
                <a:gd name="T16" fmla="*/ 6801 w 11200"/>
                <a:gd name="T17" fmla="*/ 7600 h 11200"/>
                <a:gd name="T18" fmla="*/ 7200 w 11200"/>
                <a:gd name="T19" fmla="*/ 8000 h 11200"/>
                <a:gd name="T20" fmla="*/ 6801 w 11200"/>
                <a:gd name="T21" fmla="*/ 8400 h 11200"/>
                <a:gd name="T22" fmla="*/ 4399 w 11200"/>
                <a:gd name="T23" fmla="*/ 8400 h 11200"/>
                <a:gd name="T24" fmla="*/ 4000 w 11200"/>
                <a:gd name="T25" fmla="*/ 8000 h 11200"/>
                <a:gd name="T26" fmla="*/ 4399 w 11200"/>
                <a:gd name="T27" fmla="*/ 7600 h 11200"/>
                <a:gd name="T28" fmla="*/ 5200 w 11200"/>
                <a:gd name="T29" fmla="*/ 7600 h 11200"/>
                <a:gd name="T30" fmla="*/ 5600 w 11200"/>
                <a:gd name="T31" fmla="*/ 11200 h 11200"/>
                <a:gd name="T32" fmla="*/ 0 w 11200"/>
                <a:gd name="T33" fmla="*/ 5600 h 11200"/>
                <a:gd name="T34" fmla="*/ 5600 w 11200"/>
                <a:gd name="T35" fmla="*/ 0 h 11200"/>
                <a:gd name="T36" fmla="*/ 11200 w 11200"/>
                <a:gd name="T37" fmla="*/ 5600 h 11200"/>
                <a:gd name="T38" fmla="*/ 5600 w 11200"/>
                <a:gd name="T39" fmla="*/ 11200 h 11200"/>
                <a:gd name="T40" fmla="*/ 5600 w 11200"/>
                <a:gd name="T41" fmla="*/ 10400 h 11200"/>
                <a:gd name="T42" fmla="*/ 10400 w 11200"/>
                <a:gd name="T43" fmla="*/ 5600 h 11200"/>
                <a:gd name="T44" fmla="*/ 5600 w 11200"/>
                <a:gd name="T45" fmla="*/ 800 h 11200"/>
                <a:gd name="T46" fmla="*/ 800 w 11200"/>
                <a:gd name="T47" fmla="*/ 5600 h 11200"/>
                <a:gd name="T48" fmla="*/ 5600 w 11200"/>
                <a:gd name="T49" fmla="*/ 10400 h 11200"/>
                <a:gd name="T50" fmla="*/ 4800 w 11200"/>
                <a:gd name="T51" fmla="*/ 3000 h 11200"/>
                <a:gd name="T52" fmla="*/ 5400 w 11200"/>
                <a:gd name="T53" fmla="*/ 2400 h 11200"/>
                <a:gd name="T54" fmla="*/ 6000 w 11200"/>
                <a:gd name="T55" fmla="*/ 3000 h 11200"/>
                <a:gd name="T56" fmla="*/ 5400 w 11200"/>
                <a:gd name="T57" fmla="*/ 3600 h 11200"/>
                <a:gd name="T58" fmla="*/ 4800 w 11200"/>
                <a:gd name="T59" fmla="*/ 30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00" h="11200">
                  <a:moveTo>
                    <a:pt x="5200" y="7600"/>
                  </a:moveTo>
                  <a:lnTo>
                    <a:pt x="5200" y="5200"/>
                  </a:lnTo>
                  <a:lnTo>
                    <a:pt x="4400" y="5200"/>
                  </a:lnTo>
                  <a:cubicBezTo>
                    <a:pt x="4179" y="5200"/>
                    <a:pt x="4000" y="5022"/>
                    <a:pt x="4000" y="4800"/>
                  </a:cubicBezTo>
                  <a:cubicBezTo>
                    <a:pt x="4000" y="4579"/>
                    <a:pt x="4178" y="4400"/>
                    <a:pt x="4400" y="4400"/>
                  </a:cubicBezTo>
                  <a:lnTo>
                    <a:pt x="5600" y="4400"/>
                  </a:lnTo>
                  <a:cubicBezTo>
                    <a:pt x="5820" y="4399"/>
                    <a:pt x="6000" y="4578"/>
                    <a:pt x="6000" y="4798"/>
                  </a:cubicBezTo>
                  <a:lnTo>
                    <a:pt x="6000" y="7600"/>
                  </a:lnTo>
                  <a:lnTo>
                    <a:pt x="6801" y="7600"/>
                  </a:lnTo>
                  <a:cubicBezTo>
                    <a:pt x="7021" y="7600"/>
                    <a:pt x="7200" y="7778"/>
                    <a:pt x="7200" y="8000"/>
                  </a:cubicBezTo>
                  <a:cubicBezTo>
                    <a:pt x="7200" y="8221"/>
                    <a:pt x="7019" y="8400"/>
                    <a:pt x="6801" y="8400"/>
                  </a:cubicBezTo>
                  <a:lnTo>
                    <a:pt x="4399" y="8400"/>
                  </a:lnTo>
                  <a:cubicBezTo>
                    <a:pt x="4178" y="8400"/>
                    <a:pt x="3999" y="8221"/>
                    <a:pt x="4000" y="8000"/>
                  </a:cubicBezTo>
                  <a:cubicBezTo>
                    <a:pt x="4000" y="7779"/>
                    <a:pt x="4181" y="7600"/>
                    <a:pt x="4399" y="7600"/>
                  </a:cubicBezTo>
                  <a:lnTo>
                    <a:pt x="5200" y="7600"/>
                  </a:lnTo>
                  <a:close/>
                  <a:moveTo>
                    <a:pt x="5600" y="11200"/>
                  </a:moveTo>
                  <a:cubicBezTo>
                    <a:pt x="2507" y="11200"/>
                    <a:pt x="0" y="8693"/>
                    <a:pt x="0" y="5600"/>
                  </a:cubicBezTo>
                  <a:cubicBezTo>
                    <a:pt x="0" y="2507"/>
                    <a:pt x="2507" y="0"/>
                    <a:pt x="5600" y="0"/>
                  </a:cubicBezTo>
                  <a:cubicBezTo>
                    <a:pt x="8693" y="0"/>
                    <a:pt x="11200" y="2507"/>
                    <a:pt x="11200" y="5600"/>
                  </a:cubicBezTo>
                  <a:cubicBezTo>
                    <a:pt x="11200" y="8693"/>
                    <a:pt x="8693" y="11200"/>
                    <a:pt x="5600" y="11200"/>
                  </a:cubicBezTo>
                  <a:close/>
                  <a:moveTo>
                    <a:pt x="5600" y="10400"/>
                  </a:moveTo>
                  <a:cubicBezTo>
                    <a:pt x="8251" y="10400"/>
                    <a:pt x="10400" y="8251"/>
                    <a:pt x="10400" y="5600"/>
                  </a:cubicBezTo>
                  <a:cubicBezTo>
                    <a:pt x="10400" y="2949"/>
                    <a:pt x="8251" y="800"/>
                    <a:pt x="5600" y="800"/>
                  </a:cubicBezTo>
                  <a:cubicBezTo>
                    <a:pt x="2949" y="800"/>
                    <a:pt x="800" y="2949"/>
                    <a:pt x="800" y="5600"/>
                  </a:cubicBezTo>
                  <a:cubicBezTo>
                    <a:pt x="800" y="8251"/>
                    <a:pt x="2949" y="10400"/>
                    <a:pt x="5600" y="10400"/>
                  </a:cubicBezTo>
                  <a:close/>
                  <a:moveTo>
                    <a:pt x="4800" y="3000"/>
                  </a:moveTo>
                  <a:cubicBezTo>
                    <a:pt x="4800" y="2669"/>
                    <a:pt x="5066" y="2400"/>
                    <a:pt x="5400" y="2400"/>
                  </a:cubicBezTo>
                  <a:cubicBezTo>
                    <a:pt x="5731" y="2400"/>
                    <a:pt x="6000" y="2666"/>
                    <a:pt x="6000" y="3000"/>
                  </a:cubicBezTo>
                  <a:cubicBezTo>
                    <a:pt x="6000" y="3331"/>
                    <a:pt x="5734" y="3600"/>
                    <a:pt x="5400" y="3600"/>
                  </a:cubicBezTo>
                  <a:cubicBezTo>
                    <a:pt x="5069" y="3600"/>
                    <a:pt x="4800" y="3334"/>
                    <a:pt x="4800" y="3000"/>
                  </a:cubicBezTo>
                  <a:close/>
                </a:path>
              </a:pathLst>
            </a:custGeom>
            <a:solidFill>
              <a:srgbClr val="EF6F76"/>
            </a:solidFill>
            <a:ln>
              <a:noFill/>
            </a:ln>
          </p:spPr>
        </p:sp>
      </p:grpSp>
      <p:sp>
        <p:nvSpPr>
          <p:cNvPr id="38" name="矩形 37"/>
          <p:cNvSpPr/>
          <p:nvPr/>
        </p:nvSpPr>
        <p:spPr>
          <a:xfrm>
            <a:off x="3798916" y="940511"/>
            <a:ext cx="5261317" cy="6432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rPr>
              <a:t>基本助学金申请流程完成后，申请补充助学金的同学流程自动回到思政老师进行补充助学金的审核</a:t>
            </a:r>
          </a:p>
        </p:txBody>
      </p:sp>
      <p:cxnSp>
        <p:nvCxnSpPr>
          <p:cNvPr id="39" name="直接箭头连接符 38"/>
          <p:cNvCxnSpPr>
            <a:stCxn id="38" idx="2"/>
          </p:cNvCxnSpPr>
          <p:nvPr/>
        </p:nvCxnSpPr>
        <p:spPr>
          <a:xfrm>
            <a:off x="6429575" y="1583795"/>
            <a:ext cx="23764" cy="1168230"/>
          </a:xfrm>
          <a:prstGeom prst="straightConnector1">
            <a:avLst/>
          </a:prstGeom>
          <a:ln w="31750">
            <a:prstDash val="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p:txBody>
          <a:bodyPr/>
          <a:lstStyle/>
          <a:p>
            <a:r>
              <a:rPr lang="zh-CN" altLang="en-US" dirty="0"/>
              <a:t>线上申请指南</a:t>
            </a:r>
            <a:r>
              <a:rPr lang="en-US" altLang="zh-CN" dirty="0"/>
              <a:t>——</a:t>
            </a:r>
            <a:r>
              <a:rPr lang="zh-CN" altLang="en-US" dirty="0"/>
              <a:t>助学金申请</a:t>
            </a:r>
            <a:endParaRPr lang="zh-CN" altLang="zh-CN" dirty="0"/>
          </a:p>
        </p:txBody>
      </p:sp>
      <p:sp>
        <p:nvSpPr>
          <p:cNvPr id="11" name="Rectangle 15"/>
          <p:cNvSpPr>
            <a:spLocks noChangeArrowheads="1"/>
          </p:cNvSpPr>
          <p:nvPr/>
        </p:nvSpPr>
        <p:spPr bwMode="auto">
          <a:xfrm>
            <a:off x="171532" y="1100089"/>
            <a:ext cx="95908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1.</a:t>
            </a:r>
            <a:r>
              <a:rPr lang="zh-CN" altLang="zh-CN" sz="1400" b="1" dirty="0">
                <a:latin typeface="+mn-ea"/>
                <a:cs typeface="Times New Roman" panose="02020603050405020304" pitchFamily="18" charset="0"/>
              </a:rPr>
              <a:t>通过</a:t>
            </a:r>
            <a:r>
              <a:rPr lang="en-US" altLang="zh-CN" sz="1400" b="1" dirty="0" err="1">
                <a:latin typeface="+mn-ea"/>
                <a:cs typeface="Times New Roman" panose="02020603050405020304" pitchFamily="18" charset="0"/>
              </a:rPr>
              <a:t>Jaccount</a:t>
            </a:r>
            <a:r>
              <a:rPr lang="zh-CN" altLang="en-US" sz="1400" b="1" dirty="0">
                <a:latin typeface="+mn-ea"/>
                <a:cs typeface="Times New Roman" panose="02020603050405020304" pitchFamily="18" charset="0"/>
              </a:rPr>
              <a:t>登陆</a:t>
            </a:r>
            <a:r>
              <a:rPr lang="zh-CN" altLang="zh-CN" sz="1400" b="1" dirty="0">
                <a:latin typeface="+mn-ea"/>
                <a:cs typeface="Times New Roman" panose="02020603050405020304" pitchFamily="18" charset="0"/>
              </a:rPr>
              <a:t>我的数字交大（</a:t>
            </a:r>
            <a:r>
              <a:rPr lang="en-US" altLang="zh-CN" sz="1400" b="1" dirty="0">
                <a:solidFill>
                  <a:srgbClr val="0070C0"/>
                </a:solidFill>
                <a:latin typeface="+mn-ea"/>
                <a:cs typeface="Times New Roman" panose="02020603050405020304" pitchFamily="18" charset="0"/>
              </a:rPr>
              <a:t>https://my.sjtu.edu.cn/</a:t>
            </a:r>
            <a:r>
              <a:rPr lang="zh-CN" altLang="zh-CN" sz="1400" b="1" dirty="0">
                <a:latin typeface="+mn-ea"/>
                <a:cs typeface="Times New Roman" panose="02020603050405020304" pitchFamily="18" charset="0"/>
              </a:rPr>
              <a:t>），选择【学生工作】点击【助学金申请】进行填写。</a:t>
            </a:r>
          </a:p>
        </p:txBody>
      </p:sp>
      <p:grpSp>
        <p:nvGrpSpPr>
          <p:cNvPr id="17" name="组合 16"/>
          <p:cNvGrpSpPr/>
          <p:nvPr/>
        </p:nvGrpSpPr>
        <p:grpSpPr>
          <a:xfrm>
            <a:off x="10870047" y="5057475"/>
            <a:ext cx="1188823" cy="980860"/>
            <a:chOff x="10870047" y="5057475"/>
            <a:chExt cx="1188823" cy="980860"/>
          </a:xfrm>
        </p:grpSpPr>
        <p:pic>
          <p:nvPicPr>
            <p:cNvPr id="18" name="图片 17">
              <a:hlinkClick r:id="rId2" action="ppaction://hlinksldjump"/>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70047" y="5057475"/>
              <a:ext cx="1188823" cy="725487"/>
            </a:xfrm>
            <a:prstGeom prst="rect">
              <a:avLst/>
            </a:prstGeom>
          </p:spPr>
        </p:pic>
        <p:sp>
          <p:nvSpPr>
            <p:cNvPr id="19" name="文本框 18"/>
            <p:cNvSpPr txBox="1"/>
            <p:nvPr/>
          </p:nvSpPr>
          <p:spPr>
            <a:xfrm>
              <a:off x="11089996" y="5776725"/>
              <a:ext cx="748923" cy="261610"/>
            </a:xfrm>
            <a:prstGeom prst="rect">
              <a:avLst/>
            </a:prstGeom>
            <a:noFill/>
          </p:spPr>
          <p:txBody>
            <a:bodyPr wrap="none" rtlCol="0">
              <a:spAutoFit/>
            </a:bodyPr>
            <a:lstStyle/>
            <a:p>
              <a:r>
                <a:rPr lang="zh-CN" altLang="en-US" sz="1100" b="1" dirty="0">
                  <a:solidFill>
                    <a:srgbClr val="D18282"/>
                  </a:solidFill>
                </a:rPr>
                <a:t>返回流程</a:t>
              </a:r>
            </a:p>
          </p:txBody>
        </p:sp>
      </p:grpSp>
      <p:pic>
        <p:nvPicPr>
          <p:cNvPr id="5" name="图片 4"/>
          <p:cNvPicPr>
            <a:picLocks noChangeAspect="1"/>
          </p:cNvPicPr>
          <p:nvPr/>
        </p:nvPicPr>
        <p:blipFill>
          <a:blip r:embed="rId4"/>
          <a:stretch>
            <a:fillRect/>
          </a:stretch>
        </p:blipFill>
        <p:spPr>
          <a:xfrm>
            <a:off x="702063" y="1407866"/>
            <a:ext cx="4382168" cy="4938159"/>
          </a:xfrm>
          <a:prstGeom prst="rect">
            <a:avLst/>
          </a:prstGeom>
        </p:spPr>
      </p:pic>
      <p:sp>
        <p:nvSpPr>
          <p:cNvPr id="10" name="矩形 9"/>
          <p:cNvSpPr/>
          <p:nvPr/>
        </p:nvSpPr>
        <p:spPr>
          <a:xfrm>
            <a:off x="2344078" y="2676424"/>
            <a:ext cx="640268" cy="506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12" name="直接箭头连接符 11"/>
          <p:cNvCxnSpPr/>
          <p:nvPr/>
        </p:nvCxnSpPr>
        <p:spPr>
          <a:xfrm>
            <a:off x="1593284" y="2124406"/>
            <a:ext cx="750794" cy="365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761311" y="5669003"/>
            <a:ext cx="1338828" cy="369332"/>
          </a:xfrm>
          <a:prstGeom prst="rect">
            <a:avLst/>
          </a:prstGeom>
        </p:spPr>
        <p:txBody>
          <a:bodyPr wrap="none">
            <a:spAutoFit/>
          </a:bodyPr>
          <a:lstStyle/>
          <a:p>
            <a:r>
              <a:rPr lang="zh-CN" altLang="en-US" b="1" dirty="0">
                <a:solidFill>
                  <a:srgbClr val="C00000"/>
                </a:solidFill>
                <a:latin typeface="+mn-ea"/>
                <a:cs typeface="Times New Roman" panose="02020603050405020304" pitchFamily="18" charset="0"/>
              </a:rPr>
              <a:t>助学金申请</a:t>
            </a:r>
            <a:endParaRPr lang="zh-CN" altLang="en-US" dirty="0">
              <a:solidFill>
                <a:srgbClr val="C00000"/>
              </a:solidFill>
            </a:endParaRPr>
          </a:p>
        </p:txBody>
      </p:sp>
      <p:cxnSp>
        <p:nvCxnSpPr>
          <p:cNvPr id="8" name="直接箭头连接符 7"/>
          <p:cNvCxnSpPr/>
          <p:nvPr/>
        </p:nvCxnSpPr>
        <p:spPr>
          <a:xfrm flipH="1" flipV="1">
            <a:off x="2492372" y="5839382"/>
            <a:ext cx="2271712" cy="142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274" y="1577535"/>
            <a:ext cx="6611645" cy="2197777"/>
          </a:xfrm>
          <a:prstGeom prst="rect">
            <a:avLst/>
          </a:prstGeom>
        </p:spPr>
      </p:pic>
      <p:sp>
        <p:nvSpPr>
          <p:cNvPr id="6" name="矩形 5"/>
          <p:cNvSpPr/>
          <p:nvPr/>
        </p:nvSpPr>
        <p:spPr>
          <a:xfrm>
            <a:off x="5316432" y="4047061"/>
            <a:ext cx="6340197" cy="584775"/>
          </a:xfrm>
          <a:prstGeom prst="rect">
            <a:avLst/>
          </a:prstGeom>
        </p:spPr>
        <p:txBody>
          <a:bodyPr wrap="none">
            <a:spAutoFit/>
          </a:bodyPr>
          <a:lstStyle/>
          <a:p>
            <a:r>
              <a:rPr lang="zh-CN" altLang="en-US" sz="1600" b="1" dirty="0">
                <a:solidFill>
                  <a:srgbClr val="C00000"/>
                </a:solidFill>
                <a:highlight>
                  <a:srgbClr val="FFFF00"/>
                </a:highlight>
                <a:latin typeface="+mn-ea"/>
              </a:rPr>
              <a:t>照片要求：</a:t>
            </a:r>
            <a:endParaRPr lang="en-US" altLang="zh-CN" sz="1600" b="1" dirty="0">
              <a:solidFill>
                <a:srgbClr val="C00000"/>
              </a:solidFill>
              <a:highlight>
                <a:srgbClr val="FFFF00"/>
              </a:highlight>
              <a:latin typeface="+mn-ea"/>
            </a:endParaRPr>
          </a:p>
          <a:p>
            <a:r>
              <a:rPr lang="zh-CN" altLang="en-US" sz="1600" b="1" dirty="0">
                <a:solidFill>
                  <a:srgbClr val="C00000"/>
                </a:solidFill>
                <a:highlight>
                  <a:srgbClr val="FFFF00"/>
                </a:highlight>
                <a:latin typeface="+mn-ea"/>
              </a:rPr>
              <a:t>最好是证件照，本人正面免冠彩色头像，纯色背景无边框，人像清晰</a:t>
            </a:r>
          </a:p>
        </p:txBody>
      </p:sp>
      <p:cxnSp>
        <p:nvCxnSpPr>
          <p:cNvPr id="15" name="直接箭头连接符 14"/>
          <p:cNvCxnSpPr/>
          <p:nvPr/>
        </p:nvCxnSpPr>
        <p:spPr>
          <a:xfrm flipV="1">
            <a:off x="6614809" y="2811294"/>
            <a:ext cx="4255239" cy="13896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p:txBody>
          <a:bodyPr/>
          <a:lstStyle/>
          <a:p>
            <a:r>
              <a:rPr lang="zh-CN" altLang="en-US" dirty="0"/>
              <a:t>线上申请指南</a:t>
            </a:r>
            <a:r>
              <a:rPr lang="en-US" altLang="zh-CN" dirty="0"/>
              <a:t>——</a:t>
            </a:r>
            <a:r>
              <a:rPr lang="zh-CN" altLang="en-US" dirty="0"/>
              <a:t>助学金申请</a:t>
            </a:r>
            <a:endParaRPr lang="zh-CN" altLang="zh-CN" dirty="0"/>
          </a:p>
        </p:txBody>
      </p:sp>
      <p:sp>
        <p:nvSpPr>
          <p:cNvPr id="11" name="Rectangle 15"/>
          <p:cNvSpPr>
            <a:spLocks noChangeArrowheads="1"/>
          </p:cNvSpPr>
          <p:nvPr/>
        </p:nvSpPr>
        <p:spPr bwMode="auto">
          <a:xfrm>
            <a:off x="171533" y="769347"/>
            <a:ext cx="11748618" cy="307777"/>
          </a:xfrm>
          <a:prstGeom prst="rect">
            <a:avLst/>
          </a:prstGeom>
          <a:noFill/>
          <a:ln>
            <a:noFill/>
          </a:ln>
          <a:effectLst/>
        </p:spPr>
        <p:txBody>
          <a:bodyPr vert="horz" wrap="squar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2. </a:t>
            </a:r>
            <a:r>
              <a:rPr lang="zh-CN" altLang="en-US" sz="1400" b="1" dirty="0">
                <a:latin typeface="+mn-ea"/>
                <a:cs typeface="Times New Roman" panose="02020603050405020304" pitchFamily="18" charset="0"/>
              </a:rPr>
              <a:t>注意</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获得续评项目的同学</a:t>
            </a:r>
            <a:r>
              <a:rPr lang="zh-CN"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是否申请本年度补充助学金</a:t>
            </a:r>
            <a:r>
              <a:rPr lang="zh-CN"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栏目选择“是”，其他同学根据个人提升规划自主选择是否申请本年度补充助学金。</a:t>
            </a:r>
            <a:endParaRPr lang="zh-CN" altLang="zh-CN" sz="1400" b="1" dirty="0">
              <a:latin typeface="+mn-ea"/>
              <a:cs typeface="Times New Roman" panose="02020603050405020304" pitchFamily="18" charset="0"/>
            </a:endParaRPr>
          </a:p>
        </p:txBody>
      </p:sp>
      <p:sp>
        <p:nvSpPr>
          <p:cNvPr id="6" name="Rectangle 15"/>
          <p:cNvSpPr>
            <a:spLocks noChangeArrowheads="1"/>
          </p:cNvSpPr>
          <p:nvPr/>
        </p:nvSpPr>
        <p:spPr bwMode="auto">
          <a:xfrm>
            <a:off x="171533" y="3565150"/>
            <a:ext cx="117486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4. </a:t>
            </a:r>
            <a:r>
              <a:rPr lang="zh-CN" altLang="en-US" sz="1400" b="1" dirty="0">
                <a:latin typeface="+mn-ea"/>
                <a:cs typeface="Times New Roman" panose="02020603050405020304" pitchFamily="18" charset="0"/>
              </a:rPr>
              <a:t>填写完成后，点击左上角提交按钮后选择你的思政老师，确认后即完成助学金申请的提交。</a:t>
            </a:r>
            <a:endParaRPr lang="zh-CN" altLang="zh-CN" sz="1400" b="1" dirty="0">
              <a:latin typeface="+mn-ea"/>
              <a:cs typeface="Times New Roman" panose="02020603050405020304" pitchFamily="18" charset="0"/>
            </a:endParaRPr>
          </a:p>
        </p:txBody>
      </p:sp>
      <p:grpSp>
        <p:nvGrpSpPr>
          <p:cNvPr id="8" name="组合 7"/>
          <p:cNvGrpSpPr/>
          <p:nvPr/>
        </p:nvGrpSpPr>
        <p:grpSpPr>
          <a:xfrm>
            <a:off x="10870047" y="5057475"/>
            <a:ext cx="1188823" cy="980860"/>
            <a:chOff x="10870047" y="5057475"/>
            <a:chExt cx="1188823" cy="980860"/>
          </a:xfrm>
        </p:grpSpPr>
        <p:pic>
          <p:nvPicPr>
            <p:cNvPr id="9" name="图片 8">
              <a:hlinkClick r:id="rId2" action="ppaction://hlinksldjump"/>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70047" y="5057475"/>
              <a:ext cx="1188823" cy="725487"/>
            </a:xfrm>
            <a:prstGeom prst="rect">
              <a:avLst/>
            </a:prstGeom>
          </p:spPr>
        </p:pic>
        <p:sp>
          <p:nvSpPr>
            <p:cNvPr id="10" name="文本框 9"/>
            <p:cNvSpPr txBox="1"/>
            <p:nvPr/>
          </p:nvSpPr>
          <p:spPr>
            <a:xfrm>
              <a:off x="11089996" y="5776725"/>
              <a:ext cx="748923" cy="261610"/>
            </a:xfrm>
            <a:prstGeom prst="rect">
              <a:avLst/>
            </a:prstGeom>
            <a:noFill/>
          </p:spPr>
          <p:txBody>
            <a:bodyPr wrap="none" rtlCol="0">
              <a:spAutoFit/>
            </a:bodyPr>
            <a:lstStyle/>
            <a:p>
              <a:r>
                <a:rPr lang="zh-CN" altLang="en-US" sz="1100" b="1" dirty="0">
                  <a:solidFill>
                    <a:srgbClr val="D18282"/>
                  </a:solidFill>
                </a:rPr>
                <a:t>返回流程</a:t>
              </a:r>
            </a:p>
          </p:txBody>
        </p:sp>
      </p:grpSp>
      <p:grpSp>
        <p:nvGrpSpPr>
          <p:cNvPr id="3" name="组合 2"/>
          <p:cNvGrpSpPr/>
          <p:nvPr/>
        </p:nvGrpSpPr>
        <p:grpSpPr>
          <a:xfrm>
            <a:off x="4267199" y="3974412"/>
            <a:ext cx="3657600" cy="2373859"/>
            <a:chOff x="4267199" y="3974412"/>
            <a:chExt cx="3657600" cy="2373859"/>
          </a:xfrm>
        </p:grpSpPr>
        <p:pic>
          <p:nvPicPr>
            <p:cNvPr id="7" name="图片 6" descr="C:\Users\hucj1\AppData\Local\Microsoft\Windows\INetCache\Content.Word\个人总结指南图3.png"/>
            <p:cNvPicPr/>
            <p:nvPr/>
          </p:nvPicPr>
          <p:blipFill>
            <a:blip r:embed="rId4">
              <a:extLst>
                <a:ext uri="{28A0092B-C50C-407E-A947-70E740481C1C}">
                  <a14:useLocalDpi xmlns:a14="http://schemas.microsoft.com/office/drawing/2010/main" val="0"/>
                </a:ext>
              </a:extLst>
            </a:blip>
            <a:srcRect/>
            <a:stretch>
              <a:fillRect/>
            </a:stretch>
          </p:blipFill>
          <p:spPr bwMode="auto">
            <a:xfrm>
              <a:off x="4267199" y="3974412"/>
              <a:ext cx="3657600" cy="2373859"/>
            </a:xfrm>
            <a:prstGeom prst="rect">
              <a:avLst/>
            </a:prstGeom>
            <a:noFill/>
            <a:ln>
              <a:noFill/>
            </a:ln>
          </p:spPr>
        </p:pic>
        <p:sp>
          <p:nvSpPr>
            <p:cNvPr id="12" name="矩形 11"/>
            <p:cNvSpPr/>
            <p:nvPr/>
          </p:nvSpPr>
          <p:spPr>
            <a:xfrm>
              <a:off x="5593568" y="4722244"/>
              <a:ext cx="436868" cy="151121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6"/>
          <a:stretch>
            <a:fillRect/>
          </a:stretch>
        </p:blipFill>
        <p:spPr>
          <a:xfrm>
            <a:off x="623836" y="1151262"/>
            <a:ext cx="10944327" cy="709775"/>
          </a:xfrm>
          <a:prstGeom prst="rect">
            <a:avLst/>
          </a:prstGeom>
          <a:ln>
            <a:solidFill>
              <a:schemeClr val="tx1"/>
            </a:solidFill>
          </a:ln>
        </p:spPr>
      </p:pic>
      <p:sp>
        <p:nvSpPr>
          <p:cNvPr id="13" name="Rectangle 15"/>
          <p:cNvSpPr>
            <a:spLocks noChangeArrowheads="1"/>
          </p:cNvSpPr>
          <p:nvPr/>
        </p:nvSpPr>
        <p:spPr bwMode="auto">
          <a:xfrm>
            <a:off x="171533" y="1962522"/>
            <a:ext cx="11748618" cy="307777"/>
          </a:xfrm>
          <a:prstGeom prst="rect">
            <a:avLst/>
          </a:prstGeom>
          <a:noFill/>
          <a:ln>
            <a:noFill/>
          </a:ln>
          <a:effectLst/>
        </p:spPr>
        <p:txBody>
          <a:bodyPr vert="horz" wrap="squar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3. </a:t>
            </a:r>
            <a:r>
              <a:rPr lang="zh-CN" altLang="en-US" sz="1400" b="1" dirty="0">
                <a:latin typeface="+mn-ea"/>
                <a:cs typeface="Times New Roman" panose="02020603050405020304" pitchFamily="18" charset="0"/>
              </a:rPr>
              <a:t>注意</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个人情况及申请理由</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（基本</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补充助学金）无需填写尊敬的</a:t>
            </a:r>
            <a:r>
              <a:rPr lang="en-US" altLang="zh-CN" sz="1400" b="1" dirty="0">
                <a:latin typeface="+mn-ea"/>
                <a:cs typeface="Times New Roman" panose="02020603050405020304" pitchFamily="18" charset="0"/>
              </a:rPr>
              <a:t>xxx</a:t>
            </a:r>
            <a:r>
              <a:rPr lang="zh-CN" altLang="en-US" sz="1400" b="1" dirty="0">
                <a:latin typeface="+mn-ea"/>
                <a:cs typeface="Times New Roman" panose="02020603050405020304" pitchFamily="18" charset="0"/>
              </a:rPr>
              <a:t>，直接填写正文即可。</a:t>
            </a:r>
            <a:endParaRPr lang="zh-CN" altLang="zh-CN" sz="1400" b="1" dirty="0">
              <a:latin typeface="+mn-ea"/>
              <a:cs typeface="Times New Roman" panose="02020603050405020304" pitchFamily="18" charset="0"/>
            </a:endParaRPr>
          </a:p>
        </p:txBody>
      </p:sp>
      <p:grpSp>
        <p:nvGrpSpPr>
          <p:cNvPr id="17" name="组合 16"/>
          <p:cNvGrpSpPr/>
          <p:nvPr/>
        </p:nvGrpSpPr>
        <p:grpSpPr>
          <a:xfrm>
            <a:off x="2096871" y="2270006"/>
            <a:ext cx="7998258" cy="1229159"/>
            <a:chOff x="623836" y="2270006"/>
            <a:chExt cx="7998258" cy="1229159"/>
          </a:xfrm>
        </p:grpSpPr>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836" y="2278503"/>
              <a:ext cx="3356820" cy="1220662"/>
            </a:xfrm>
            <a:prstGeom prst="rect">
              <a:avLst/>
            </a:prstGeom>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5263" y="2270006"/>
              <a:ext cx="3966831" cy="1229159"/>
            </a:xfrm>
            <a:prstGeom prst="rect">
              <a:avLst/>
            </a:prstGeom>
          </p:spPr>
        </p:pic>
      </p:grpSp>
      <p:sp>
        <p:nvSpPr>
          <p:cNvPr id="18" name="矩形 17">
            <a:extLst>
              <a:ext uri="{FF2B5EF4-FFF2-40B4-BE49-F238E27FC236}">
                <a16:creationId xmlns:a16="http://schemas.microsoft.com/office/drawing/2014/main" id="{79DA0015-410C-4114-8008-223DAED32AAC}"/>
              </a:ext>
            </a:extLst>
          </p:cNvPr>
          <p:cNvSpPr/>
          <p:nvPr/>
        </p:nvSpPr>
        <p:spPr>
          <a:xfrm>
            <a:off x="4449998" y="4424945"/>
            <a:ext cx="2560401" cy="506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19" name="直接箭头连接符 18">
            <a:extLst>
              <a:ext uri="{FF2B5EF4-FFF2-40B4-BE49-F238E27FC236}">
                <a16:creationId xmlns:a16="http://schemas.microsoft.com/office/drawing/2014/main" id="{9D63C381-1804-45D9-9E37-DF6166D1E635}"/>
              </a:ext>
            </a:extLst>
          </p:cNvPr>
          <p:cNvCxnSpPr>
            <a:cxnSpLocks/>
          </p:cNvCxnSpPr>
          <p:nvPr/>
        </p:nvCxnSpPr>
        <p:spPr>
          <a:xfrm>
            <a:off x="3699205" y="3872927"/>
            <a:ext cx="750794" cy="365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BB922FB5-C03F-4484-8E49-23723B9A3B41}"/>
              </a:ext>
            </a:extLst>
          </p:cNvPr>
          <p:cNvSpPr/>
          <p:nvPr/>
        </p:nvSpPr>
        <p:spPr>
          <a:xfrm>
            <a:off x="6261864" y="2631267"/>
            <a:ext cx="2560401" cy="506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2" name="矩形 21">
            <a:extLst>
              <a:ext uri="{FF2B5EF4-FFF2-40B4-BE49-F238E27FC236}">
                <a16:creationId xmlns:a16="http://schemas.microsoft.com/office/drawing/2014/main" id="{A3FFA0A4-F396-4DE4-9316-0F73F6414340}"/>
              </a:ext>
            </a:extLst>
          </p:cNvPr>
          <p:cNvSpPr/>
          <p:nvPr/>
        </p:nvSpPr>
        <p:spPr>
          <a:xfrm>
            <a:off x="2187047" y="2587265"/>
            <a:ext cx="2560401" cy="506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p:txBody>
          <a:bodyPr/>
          <a:lstStyle/>
          <a:p>
            <a:r>
              <a:rPr lang="zh-CN" altLang="en-US" dirty="0"/>
              <a:t>线上申请指南</a:t>
            </a:r>
            <a:r>
              <a:rPr lang="en-US" altLang="zh-CN" dirty="0"/>
              <a:t>——</a:t>
            </a:r>
            <a:r>
              <a:rPr lang="zh-CN" altLang="en-US" dirty="0"/>
              <a:t>助学金申请</a:t>
            </a:r>
            <a:endParaRPr lang="zh-CN" altLang="zh-CN" dirty="0"/>
          </a:p>
        </p:txBody>
      </p:sp>
      <p:sp>
        <p:nvSpPr>
          <p:cNvPr id="11" name="Rectangle 15"/>
          <p:cNvSpPr>
            <a:spLocks noChangeArrowheads="1"/>
          </p:cNvSpPr>
          <p:nvPr/>
        </p:nvSpPr>
        <p:spPr bwMode="auto">
          <a:xfrm>
            <a:off x="566224" y="701105"/>
            <a:ext cx="117486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5. </a:t>
            </a:r>
            <a:r>
              <a:rPr lang="zh-CN" altLang="en-US" sz="1400" b="1" dirty="0">
                <a:latin typeface="+mn-ea"/>
                <a:cs typeface="Times New Roman" panose="02020603050405020304" pitchFamily="18" charset="0"/>
              </a:rPr>
              <a:t>提交后，登陆</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我的数字交大</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在</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已办事项</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中查看审核进度并打印。</a:t>
            </a:r>
            <a:endParaRPr lang="en-US" altLang="zh-CN" sz="1400" b="1" dirty="0">
              <a:latin typeface="+mn-ea"/>
              <a:cs typeface="Times New Roman" panose="02020603050405020304" pitchFamily="18" charset="0"/>
            </a:endParaRPr>
          </a:p>
          <a:p>
            <a:pPr eaLnBrk="0" fontAlgn="base" hangingPunct="0">
              <a:spcBef>
                <a:spcPct val="0"/>
              </a:spcBef>
              <a:spcAft>
                <a:spcPct val="0"/>
              </a:spcAft>
            </a:pPr>
            <a:r>
              <a:rPr lang="zh-CN" altLang="en-US" sz="1400" b="1" dirty="0">
                <a:solidFill>
                  <a:srgbClr val="C00000"/>
                </a:solidFill>
                <a:latin typeface="+mn-ea"/>
                <a:cs typeface="Times New Roman" panose="02020603050405020304" pitchFamily="18" charset="0"/>
              </a:rPr>
              <a:t>申请获得补充助学金（含续评项目）的同学，需要打印提交： “助学金申请”纸质表格！</a:t>
            </a:r>
            <a:endParaRPr lang="en-US" altLang="zh-CN" sz="1400" b="1" dirty="0">
              <a:solidFill>
                <a:srgbClr val="C00000"/>
              </a:solidFill>
              <a:latin typeface="+mn-ea"/>
              <a:cs typeface="Times New Roman" panose="02020603050405020304" pitchFamily="18" charset="0"/>
            </a:endParaRPr>
          </a:p>
          <a:p>
            <a:pPr eaLnBrk="0" fontAlgn="base" hangingPunct="0">
              <a:spcBef>
                <a:spcPct val="0"/>
              </a:spcBef>
              <a:spcAft>
                <a:spcPct val="0"/>
              </a:spcAft>
            </a:pPr>
            <a:endParaRPr lang="en-US" altLang="zh-CN" sz="1400" b="1" dirty="0">
              <a:latin typeface="+mn-ea"/>
              <a:cs typeface="Times New Roman" panose="02020603050405020304" pitchFamily="18" charset="0"/>
            </a:endParaRPr>
          </a:p>
          <a:p>
            <a:pPr eaLnBrk="0" fontAlgn="base" hangingPunct="0">
              <a:spcBef>
                <a:spcPct val="0"/>
              </a:spcBef>
              <a:spcAft>
                <a:spcPct val="0"/>
              </a:spcAft>
            </a:pPr>
            <a:endParaRPr lang="zh-CN" altLang="zh-CN" sz="1400" b="1" dirty="0">
              <a:latin typeface="+mn-ea"/>
              <a:cs typeface="Times New Roman" panose="02020603050405020304" pitchFamily="18" charset="0"/>
            </a:endParaRPr>
          </a:p>
        </p:txBody>
      </p:sp>
      <p:pic>
        <p:nvPicPr>
          <p:cNvPr id="3074"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716" y="2897588"/>
            <a:ext cx="4675035" cy="2141903"/>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34" y="5563765"/>
            <a:ext cx="7639525" cy="12012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5"/>
          <p:cNvSpPr>
            <a:spLocks noChangeArrowheads="1"/>
          </p:cNvSpPr>
          <p:nvPr/>
        </p:nvSpPr>
        <p:spPr bwMode="auto">
          <a:xfrm>
            <a:off x="228600" y="708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6"/>
          <p:cNvSpPr>
            <a:spLocks noChangeArrowheads="1"/>
          </p:cNvSpPr>
          <p:nvPr/>
        </p:nvSpPr>
        <p:spPr bwMode="auto">
          <a:xfrm>
            <a:off x="1318392" y="5149364"/>
            <a:ext cx="54136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indent="-285750" eaLnBrk="0" fontAlgn="base" hangingPunct="0">
              <a:spcBef>
                <a:spcPct val="0"/>
              </a:spcBef>
              <a:spcAft>
                <a:spcPct val="0"/>
              </a:spcAft>
              <a:buFont typeface="Arial" panose="020B0604020202020204" pitchFamily="34" charset="0"/>
              <a:buChar char="•"/>
            </a:pPr>
            <a:r>
              <a:rPr lang="zh-CN" altLang="zh-CN" sz="1400" b="1" dirty="0">
                <a:latin typeface="+mn-ea"/>
                <a:cs typeface="Times New Roman" panose="02020603050405020304" pitchFamily="18" charset="0"/>
              </a:rPr>
              <a:t>点击右上角下载按钮，下载</a:t>
            </a:r>
            <a:r>
              <a:rPr lang="en-US" altLang="zh-CN" sz="1400" b="1" dirty="0">
                <a:latin typeface="+mn-ea"/>
                <a:cs typeface="Times New Roman" panose="02020603050405020304" pitchFamily="18" charset="0"/>
              </a:rPr>
              <a:t>PDF</a:t>
            </a:r>
            <a:r>
              <a:rPr lang="zh-CN" altLang="en-US" sz="1400" b="1" dirty="0">
                <a:latin typeface="+mn-ea"/>
                <a:cs typeface="Times New Roman" panose="02020603050405020304" pitchFamily="18" charset="0"/>
              </a:rPr>
              <a:t>进行打印后提交至学院。</a:t>
            </a:r>
          </a:p>
        </p:txBody>
      </p:sp>
      <p:pic>
        <p:nvPicPr>
          <p:cNvPr id="9" name="图片 8"/>
          <p:cNvPicPr>
            <a:picLocks noChangeAspect="1"/>
          </p:cNvPicPr>
          <p:nvPr/>
        </p:nvPicPr>
        <p:blipFill>
          <a:blip r:embed="rId4"/>
          <a:stretch>
            <a:fillRect/>
          </a:stretch>
        </p:blipFill>
        <p:spPr>
          <a:xfrm>
            <a:off x="1323115" y="2415406"/>
            <a:ext cx="7621946" cy="457457"/>
          </a:xfrm>
          <a:prstGeom prst="rect">
            <a:avLst/>
          </a:prstGeom>
        </p:spPr>
      </p:pic>
      <p:grpSp>
        <p:nvGrpSpPr>
          <p:cNvPr id="15" name="组合 14"/>
          <p:cNvGrpSpPr/>
          <p:nvPr/>
        </p:nvGrpSpPr>
        <p:grpSpPr>
          <a:xfrm>
            <a:off x="10870047" y="5057475"/>
            <a:ext cx="1188823" cy="980860"/>
            <a:chOff x="10870047" y="5057475"/>
            <a:chExt cx="1188823" cy="980860"/>
          </a:xfrm>
        </p:grpSpPr>
        <p:pic>
          <p:nvPicPr>
            <p:cNvPr id="16" name="图片 15">
              <a:hlinkClick r:id="rId5" action="ppaction://hlinksldjump"/>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70047" y="5057475"/>
              <a:ext cx="1188823" cy="725487"/>
            </a:xfrm>
            <a:prstGeom prst="rect">
              <a:avLst/>
            </a:prstGeom>
          </p:spPr>
        </p:pic>
        <p:sp>
          <p:nvSpPr>
            <p:cNvPr id="17" name="文本框 16"/>
            <p:cNvSpPr txBox="1"/>
            <p:nvPr/>
          </p:nvSpPr>
          <p:spPr>
            <a:xfrm>
              <a:off x="11089996" y="5776725"/>
              <a:ext cx="748923" cy="261610"/>
            </a:xfrm>
            <a:prstGeom prst="rect">
              <a:avLst/>
            </a:prstGeom>
            <a:noFill/>
          </p:spPr>
          <p:txBody>
            <a:bodyPr wrap="none" rtlCol="0">
              <a:spAutoFit/>
            </a:bodyPr>
            <a:lstStyle/>
            <a:p>
              <a:r>
                <a:rPr lang="zh-CN" altLang="en-US" sz="1100" b="1" dirty="0">
                  <a:solidFill>
                    <a:srgbClr val="D18282"/>
                  </a:solidFill>
                </a:rPr>
                <a:t>返回流程</a:t>
              </a:r>
            </a:p>
          </p:txBody>
        </p:sp>
      </p:grpSp>
      <p:sp>
        <p:nvSpPr>
          <p:cNvPr id="10" name="矩形 9"/>
          <p:cNvSpPr/>
          <p:nvPr/>
        </p:nvSpPr>
        <p:spPr>
          <a:xfrm>
            <a:off x="690903" y="3130158"/>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显示通过</a:t>
            </a:r>
            <a:endParaRPr lang="zh-CN" altLang="en-US" sz="1400" dirty="0">
              <a:solidFill>
                <a:srgbClr val="C00000"/>
              </a:solidFill>
            </a:endParaRPr>
          </a:p>
        </p:txBody>
      </p:sp>
      <p:cxnSp>
        <p:nvCxnSpPr>
          <p:cNvPr id="13" name="直接箭头连接符 12"/>
          <p:cNvCxnSpPr/>
          <p:nvPr/>
        </p:nvCxnSpPr>
        <p:spPr>
          <a:xfrm flipV="1">
            <a:off x="1210345" y="2771146"/>
            <a:ext cx="225539" cy="2646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7"/>
          <a:stretch>
            <a:fillRect/>
          </a:stretch>
        </p:blipFill>
        <p:spPr>
          <a:xfrm>
            <a:off x="2475037" y="1610198"/>
            <a:ext cx="5232980" cy="789962"/>
          </a:xfrm>
          <a:prstGeom prst="rect">
            <a:avLst/>
          </a:prstGeom>
        </p:spPr>
      </p:pic>
      <p:cxnSp>
        <p:nvCxnSpPr>
          <p:cNvPr id="19" name="直接箭头连接符 18"/>
          <p:cNvCxnSpPr/>
          <p:nvPr/>
        </p:nvCxnSpPr>
        <p:spPr>
          <a:xfrm flipH="1">
            <a:off x="7720929" y="1873295"/>
            <a:ext cx="807243" cy="349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541085" y="1798158"/>
            <a:ext cx="1020552" cy="307777"/>
          </a:xfrm>
          <a:prstGeom prst="rect">
            <a:avLst/>
          </a:prstGeom>
        </p:spPr>
        <p:txBody>
          <a:bodyPr wrap="square">
            <a:spAutoFit/>
          </a:bodyPr>
          <a:lstStyle/>
          <a:p>
            <a:r>
              <a:rPr lang="zh-CN" altLang="en-US" sz="1400" b="1" dirty="0">
                <a:solidFill>
                  <a:srgbClr val="C00000"/>
                </a:solidFill>
                <a:latin typeface="+mn-ea"/>
                <a:cs typeface="Times New Roman" panose="02020603050405020304" pitchFamily="18" charset="0"/>
              </a:rPr>
              <a:t>已办事项</a:t>
            </a:r>
            <a:endParaRPr lang="zh-CN" altLang="en-US" sz="1400" dirty="0">
              <a:solidFill>
                <a:srgbClr val="C00000"/>
              </a:solidFill>
            </a:endParaRPr>
          </a:p>
        </p:txBody>
      </p:sp>
      <p:sp>
        <p:nvSpPr>
          <p:cNvPr id="25" name="矩形 24"/>
          <p:cNvSpPr/>
          <p:nvPr/>
        </p:nvSpPr>
        <p:spPr>
          <a:xfrm>
            <a:off x="1754327" y="4762906"/>
            <a:ext cx="1441420"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点击：学生申请</a:t>
            </a:r>
            <a:endParaRPr lang="zh-CN" altLang="en-US" sz="1400" dirty="0">
              <a:solidFill>
                <a:srgbClr val="C00000"/>
              </a:solidFill>
            </a:endParaRPr>
          </a:p>
        </p:txBody>
      </p:sp>
      <p:sp>
        <p:nvSpPr>
          <p:cNvPr id="26" name="矩形 25"/>
          <p:cNvSpPr/>
          <p:nvPr/>
        </p:nvSpPr>
        <p:spPr>
          <a:xfrm>
            <a:off x="9033758" y="2771146"/>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点击查看</a:t>
            </a:r>
            <a:endParaRPr lang="zh-CN" altLang="en-US" sz="1400" dirty="0">
              <a:solidFill>
                <a:srgbClr val="C00000"/>
              </a:solidFill>
            </a:endParaRPr>
          </a:p>
        </p:txBody>
      </p:sp>
      <p:cxnSp>
        <p:nvCxnSpPr>
          <p:cNvPr id="27" name="直接箭头连接符 26"/>
          <p:cNvCxnSpPr>
            <a:stCxn id="26" idx="1"/>
          </p:cNvCxnSpPr>
          <p:nvPr/>
        </p:nvCxnSpPr>
        <p:spPr>
          <a:xfrm flipH="1" flipV="1">
            <a:off x="8630137" y="2648046"/>
            <a:ext cx="403621" cy="276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898780" y="6418373"/>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下载按钮</a:t>
            </a:r>
            <a:endParaRPr lang="zh-CN" altLang="en-US" sz="1400" dirty="0">
              <a:solidFill>
                <a:srgbClr val="C00000"/>
              </a:solidFill>
            </a:endParaRPr>
          </a:p>
        </p:txBody>
      </p:sp>
      <p:sp>
        <p:nvSpPr>
          <p:cNvPr id="30" name="iconfont-11899-5651573"/>
          <p:cNvSpPr>
            <a:spLocks noChangeAspect="1"/>
          </p:cNvSpPr>
          <p:nvPr/>
        </p:nvSpPr>
        <p:spPr bwMode="auto">
          <a:xfrm>
            <a:off x="7852185" y="5919342"/>
            <a:ext cx="609685" cy="419105"/>
          </a:xfrm>
          <a:custGeom>
            <a:avLst/>
            <a:gdLst>
              <a:gd name="T0" fmla="*/ 8386 w 10375"/>
              <a:gd name="T1" fmla="*/ 2675 h 7133"/>
              <a:gd name="T2" fmla="*/ 5188 w 10375"/>
              <a:gd name="T3" fmla="*/ 0 h 7133"/>
              <a:gd name="T4" fmla="*/ 2335 w 10375"/>
              <a:gd name="T5" fmla="*/ 1784 h 7133"/>
              <a:gd name="T6" fmla="*/ 0 w 10375"/>
              <a:gd name="T7" fmla="*/ 4459 h 7133"/>
              <a:gd name="T8" fmla="*/ 2594 w 10375"/>
              <a:gd name="T9" fmla="*/ 7133 h 7133"/>
              <a:gd name="T10" fmla="*/ 8213 w 10375"/>
              <a:gd name="T11" fmla="*/ 7133 h 7133"/>
              <a:gd name="T12" fmla="*/ 10374 w 10375"/>
              <a:gd name="T13" fmla="*/ 4904 h 7133"/>
              <a:gd name="T14" fmla="*/ 8386 w 10375"/>
              <a:gd name="T15" fmla="*/ 2675 h 7133"/>
              <a:gd name="T16" fmla="*/ 4322 w 10375"/>
              <a:gd name="T17" fmla="*/ 3567 h 7133"/>
              <a:gd name="T18" fmla="*/ 4322 w 10375"/>
              <a:gd name="T19" fmla="*/ 1945 h 7133"/>
              <a:gd name="T20" fmla="*/ 4485 w 10375"/>
              <a:gd name="T21" fmla="*/ 1783 h 7133"/>
              <a:gd name="T22" fmla="*/ 5890 w 10375"/>
              <a:gd name="T23" fmla="*/ 1783 h 7133"/>
              <a:gd name="T24" fmla="*/ 6052 w 10375"/>
              <a:gd name="T25" fmla="*/ 1945 h 7133"/>
              <a:gd name="T26" fmla="*/ 6052 w 10375"/>
              <a:gd name="T27" fmla="*/ 3567 h 7133"/>
              <a:gd name="T28" fmla="*/ 6966 w 10375"/>
              <a:gd name="T29" fmla="*/ 3567 h 7133"/>
              <a:gd name="T30" fmla="*/ 7082 w 10375"/>
              <a:gd name="T31" fmla="*/ 3841 h 7133"/>
              <a:gd name="T32" fmla="*/ 5304 w 10375"/>
              <a:gd name="T33" fmla="*/ 5675 h 7133"/>
              <a:gd name="T34" fmla="*/ 5071 w 10375"/>
              <a:gd name="T35" fmla="*/ 5675 h 7133"/>
              <a:gd name="T36" fmla="*/ 3293 w 10375"/>
              <a:gd name="T37" fmla="*/ 3841 h 7133"/>
              <a:gd name="T38" fmla="*/ 3409 w 10375"/>
              <a:gd name="T39" fmla="*/ 3566 h 7133"/>
              <a:gd name="T40" fmla="*/ 4322 w 10375"/>
              <a:gd name="T41"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5" h="7133">
                <a:moveTo>
                  <a:pt x="8386" y="2675"/>
                </a:moveTo>
                <a:cubicBezTo>
                  <a:pt x="8084" y="1159"/>
                  <a:pt x="6786" y="0"/>
                  <a:pt x="5188" y="0"/>
                </a:cubicBezTo>
                <a:cubicBezTo>
                  <a:pt x="3934" y="0"/>
                  <a:pt x="2854" y="714"/>
                  <a:pt x="2335" y="1784"/>
                </a:cubicBezTo>
                <a:cubicBezTo>
                  <a:pt x="994" y="1963"/>
                  <a:pt x="0" y="3077"/>
                  <a:pt x="0" y="4459"/>
                </a:cubicBezTo>
                <a:cubicBezTo>
                  <a:pt x="0" y="5930"/>
                  <a:pt x="1168" y="7133"/>
                  <a:pt x="2594" y="7133"/>
                </a:cubicBezTo>
                <a:lnTo>
                  <a:pt x="8213" y="7133"/>
                </a:lnTo>
                <a:cubicBezTo>
                  <a:pt x="9423" y="7133"/>
                  <a:pt x="10374" y="6152"/>
                  <a:pt x="10374" y="4904"/>
                </a:cubicBezTo>
                <a:cubicBezTo>
                  <a:pt x="10375" y="3745"/>
                  <a:pt x="9468" y="2764"/>
                  <a:pt x="8386" y="2675"/>
                </a:cubicBezTo>
                <a:close/>
                <a:moveTo>
                  <a:pt x="4322" y="3567"/>
                </a:moveTo>
                <a:lnTo>
                  <a:pt x="4322" y="1945"/>
                </a:lnTo>
                <a:cubicBezTo>
                  <a:pt x="4322" y="1855"/>
                  <a:pt x="4395" y="1783"/>
                  <a:pt x="4485" y="1783"/>
                </a:cubicBezTo>
                <a:lnTo>
                  <a:pt x="5890" y="1783"/>
                </a:lnTo>
                <a:cubicBezTo>
                  <a:pt x="5980" y="1783"/>
                  <a:pt x="6052" y="1855"/>
                  <a:pt x="6052" y="1945"/>
                </a:cubicBezTo>
                <a:lnTo>
                  <a:pt x="6052" y="3567"/>
                </a:lnTo>
                <a:lnTo>
                  <a:pt x="6966" y="3567"/>
                </a:lnTo>
                <a:cubicBezTo>
                  <a:pt x="7110" y="3567"/>
                  <a:pt x="7182" y="3739"/>
                  <a:pt x="7082" y="3841"/>
                </a:cubicBezTo>
                <a:lnTo>
                  <a:pt x="5304" y="5675"/>
                </a:lnTo>
                <a:cubicBezTo>
                  <a:pt x="5240" y="5742"/>
                  <a:pt x="5135" y="5742"/>
                  <a:pt x="5071" y="5675"/>
                </a:cubicBezTo>
                <a:lnTo>
                  <a:pt x="3293" y="3841"/>
                </a:lnTo>
                <a:cubicBezTo>
                  <a:pt x="3193" y="3739"/>
                  <a:pt x="3266" y="3566"/>
                  <a:pt x="3409" y="3566"/>
                </a:cubicBezTo>
                <a:lnTo>
                  <a:pt x="4322" y="3567"/>
                </a:lnTo>
                <a:close/>
              </a:path>
            </a:pathLst>
          </a:custGeom>
          <a:solidFill>
            <a:schemeClr val="accent1"/>
          </a:solidFill>
          <a:ln>
            <a:noFill/>
          </a:ln>
        </p:spPr>
      </p:sp>
      <p:sp>
        <p:nvSpPr>
          <p:cNvPr id="6" name="矩形 5"/>
          <p:cNvSpPr/>
          <p:nvPr/>
        </p:nvSpPr>
        <p:spPr>
          <a:xfrm>
            <a:off x="1210345" y="1281254"/>
            <a:ext cx="8153862" cy="307777"/>
          </a:xfrm>
          <a:prstGeom prst="rect">
            <a:avLst/>
          </a:prstGeom>
        </p:spPr>
        <p:txBody>
          <a:bodyPr wrap="square">
            <a:spAutoFit/>
          </a:bodyPr>
          <a:lstStyle/>
          <a:p>
            <a:pPr marL="285750" indent="-285750">
              <a:buFont typeface="Arial" panose="020B0604020202020204" pitchFamily="34" charset="0"/>
              <a:buChar char="•"/>
            </a:pPr>
            <a:r>
              <a:rPr lang="zh-CN" altLang="en-US" sz="1400" b="1" dirty="0">
                <a:latin typeface="+mn-ea"/>
                <a:cs typeface="Times New Roman" panose="02020603050405020304" pitchFamily="18" charset="0"/>
              </a:rPr>
              <a:t>待申请显示通过后，可点击</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查看</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进入，点击最下方</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学生申请</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a:t>
            </a:r>
          </a:p>
        </p:txBody>
      </p:sp>
      <p:sp>
        <p:nvSpPr>
          <p:cNvPr id="24" name="椭圆 23"/>
          <p:cNvSpPr/>
          <p:nvPr/>
        </p:nvSpPr>
        <p:spPr>
          <a:xfrm>
            <a:off x="6290444" y="2025323"/>
            <a:ext cx="1391387" cy="48672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210516" y="2412534"/>
            <a:ext cx="1802243" cy="5063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p:cNvSpPr txBox="1">
            <a:spLocks noChangeArrowheads="1"/>
          </p:cNvSpPr>
          <p:nvPr/>
        </p:nvSpPr>
        <p:spPr bwMode="auto">
          <a:xfrm>
            <a:off x="2453540" y="2440653"/>
            <a:ext cx="8157028" cy="98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lvl="0" algn="ctr" eaLnBrk="0" fontAlgn="base" hangingPunct="0">
              <a:lnSpc>
                <a:spcPct val="150000"/>
              </a:lnSpc>
              <a:spcBef>
                <a:spcPct val="0"/>
              </a:spcBef>
              <a:spcAft>
                <a:spcPct val="0"/>
              </a:spcAft>
              <a:defRPr/>
            </a:pPr>
            <a:r>
              <a:rPr lang="zh-CN" altLang="en-US" sz="4400" b="1" dirty="0">
                <a:solidFill>
                  <a:srgbClr val="C00000"/>
                </a:solidFill>
                <a:latin typeface="微软雅黑" panose="020B0503020204020204" pitchFamily="34" charset="-122"/>
              </a:rPr>
              <a:t>家庭经济情况调查表打印</a:t>
            </a:r>
          </a:p>
        </p:txBody>
      </p:sp>
      <p:sp>
        <p:nvSpPr>
          <p:cNvPr id="9" name="文本框 8"/>
          <p:cNvSpPr txBox="1"/>
          <p:nvPr/>
        </p:nvSpPr>
        <p:spPr>
          <a:xfrm>
            <a:off x="2219443" y="2349943"/>
            <a:ext cx="1031131" cy="132343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lang="en-US" altLang="zh-CN" sz="8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8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0" name="直接连接符 9"/>
          <p:cNvCxnSpPr/>
          <p:nvPr/>
        </p:nvCxnSpPr>
        <p:spPr>
          <a:xfrm flipV="1">
            <a:off x="1956360" y="3683146"/>
            <a:ext cx="876969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b="44998"/>
          <a:stretch>
            <a:fillRect/>
          </a:stretch>
        </p:blipFill>
        <p:spPr>
          <a:xfrm>
            <a:off x="2033099" y="5680509"/>
            <a:ext cx="6942213" cy="112670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505" y="2434392"/>
            <a:ext cx="7041218" cy="465629"/>
          </a:xfrm>
          <a:prstGeom prst="rect">
            <a:avLst/>
          </a:prstGeom>
        </p:spPr>
      </p:pic>
      <p:sp>
        <p:nvSpPr>
          <p:cNvPr id="4" name="文本占位符 3"/>
          <p:cNvSpPr>
            <a:spLocks noGrp="1"/>
          </p:cNvSpPr>
          <p:nvPr>
            <p:ph type="body" sz="quarter" idx="14"/>
          </p:nvPr>
        </p:nvSpPr>
        <p:spPr/>
        <p:txBody>
          <a:bodyPr/>
          <a:lstStyle/>
          <a:p>
            <a:r>
              <a:rPr lang="zh-CN" altLang="en-US" dirty="0"/>
              <a:t>家庭经济情况调查表打印</a:t>
            </a:r>
            <a:endParaRPr lang="zh-CN" altLang="zh-CN" dirty="0"/>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5"/>
          <p:cNvSpPr>
            <a:spLocks noChangeArrowheads="1"/>
          </p:cNvSpPr>
          <p:nvPr/>
        </p:nvSpPr>
        <p:spPr bwMode="auto">
          <a:xfrm>
            <a:off x="228600" y="708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文本框 30"/>
          <p:cNvSpPr txBox="1"/>
          <p:nvPr/>
        </p:nvSpPr>
        <p:spPr>
          <a:xfrm>
            <a:off x="228600" y="772829"/>
            <a:ext cx="10914742" cy="307777"/>
          </a:xfrm>
          <a:prstGeom prst="rect">
            <a:avLst/>
          </a:prstGeom>
          <a:noFill/>
        </p:spPr>
        <p:txBody>
          <a:bodyPr wrap="square">
            <a:spAutoFit/>
          </a:bodyPr>
          <a:lstStyle/>
          <a:p>
            <a:r>
              <a:rPr lang="en-US" altLang="zh-CN" sz="1400" b="1" dirty="0">
                <a:latin typeface="+mn-ea"/>
                <a:cs typeface="Times New Roman" panose="02020603050405020304" pitchFamily="18" charset="0"/>
              </a:rPr>
              <a:t>1.</a:t>
            </a:r>
            <a:r>
              <a:rPr lang="zh-CN" altLang="en-US" sz="1400" b="1" dirty="0">
                <a:latin typeface="+mn-ea"/>
                <a:cs typeface="Times New Roman" panose="02020603050405020304" pitchFamily="18" charset="0"/>
              </a:rPr>
              <a:t>原家庭经济困难在库同学（非</a:t>
            </a:r>
            <a:r>
              <a:rPr lang="en-US" altLang="zh-CN" sz="1400" b="1" dirty="0">
                <a:latin typeface="+mn-ea"/>
                <a:cs typeface="Times New Roman" panose="02020603050405020304" pitchFamily="18" charset="0"/>
              </a:rPr>
              <a:t>2020</a:t>
            </a:r>
            <a:r>
              <a:rPr lang="zh-CN" altLang="en-US" sz="1400" b="1" dirty="0">
                <a:latin typeface="+mn-ea"/>
                <a:cs typeface="Times New Roman" panose="02020603050405020304" pitchFamily="18" charset="0"/>
              </a:rPr>
              <a:t>新入库同学）：打印原扫描件即可。</a:t>
            </a:r>
          </a:p>
        </p:txBody>
      </p:sp>
      <p:sp>
        <p:nvSpPr>
          <p:cNvPr id="7" name="矩形 6"/>
          <p:cNvSpPr/>
          <p:nvPr/>
        </p:nvSpPr>
        <p:spPr>
          <a:xfrm>
            <a:off x="228600" y="1169129"/>
            <a:ext cx="11077121" cy="307777"/>
          </a:xfrm>
          <a:prstGeom prst="rect">
            <a:avLst/>
          </a:prstGeom>
        </p:spPr>
        <p:txBody>
          <a:bodyPr wrap="square">
            <a:spAutoFit/>
          </a:bodyPr>
          <a:lstStyle/>
          <a:p>
            <a:r>
              <a:rPr lang="en-US" altLang="zh-CN" sz="1400" b="1" dirty="0">
                <a:latin typeface="+mn-ea"/>
                <a:cs typeface="Times New Roman" panose="02020603050405020304" pitchFamily="18" charset="0"/>
              </a:rPr>
              <a:t>2.2020</a:t>
            </a:r>
            <a:r>
              <a:rPr lang="zh-CN" altLang="en-US" sz="1400" b="1" dirty="0">
                <a:latin typeface="+mn-ea"/>
                <a:cs typeface="Times New Roman" panose="02020603050405020304" pitchFamily="18" charset="0"/>
              </a:rPr>
              <a:t>新入库同学：可通过数字交大</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已办事项中找到审核通过的</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困难生申请</a:t>
            </a:r>
            <a:r>
              <a:rPr lang="en-US" altLang="zh-CN" sz="1400" b="1" dirty="0">
                <a:latin typeface="+mn-ea"/>
                <a:cs typeface="Times New Roman" panose="02020603050405020304" pitchFamily="18" charset="0"/>
              </a:rPr>
              <a:t>】- </a:t>
            </a:r>
            <a:r>
              <a:rPr lang="zh-CN" altLang="en-US" sz="1400" b="1" dirty="0">
                <a:latin typeface="+mn-ea"/>
                <a:cs typeface="Times New Roman" panose="02020603050405020304" pitchFamily="18" charset="0"/>
              </a:rPr>
              <a:t>右上角下载</a:t>
            </a:r>
            <a:r>
              <a:rPr lang="en-US" altLang="zh-CN" sz="1400" b="1" dirty="0">
                <a:latin typeface="+mn-ea"/>
                <a:cs typeface="Times New Roman" panose="02020603050405020304" pitchFamily="18" charset="0"/>
              </a:rPr>
              <a:t>PDF</a:t>
            </a:r>
            <a:r>
              <a:rPr lang="zh-CN" altLang="en-US" sz="1400" b="1" dirty="0">
                <a:latin typeface="+mn-ea"/>
                <a:cs typeface="Times New Roman" panose="02020603050405020304" pitchFamily="18" charset="0"/>
              </a:rPr>
              <a:t>进行打印；</a:t>
            </a:r>
            <a:endParaRPr lang="en-US" altLang="zh-CN" sz="1400" b="1" dirty="0">
              <a:latin typeface="+mn-ea"/>
              <a:cs typeface="Times New Roman" panose="02020603050405020304" pitchFamily="18" charset="0"/>
            </a:endParaRPr>
          </a:p>
        </p:txBody>
      </p:sp>
      <p:sp>
        <p:nvSpPr>
          <p:cNvPr id="11" name="Rectangle 6"/>
          <p:cNvSpPr>
            <a:spLocks noChangeArrowheads="1"/>
          </p:cNvSpPr>
          <p:nvPr/>
        </p:nvSpPr>
        <p:spPr bwMode="auto">
          <a:xfrm>
            <a:off x="1921518" y="5366614"/>
            <a:ext cx="54136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zh-CN" altLang="zh-CN" sz="1400" b="1" dirty="0">
                <a:latin typeface="+mn-ea"/>
                <a:cs typeface="Times New Roman" panose="02020603050405020304" pitchFamily="18" charset="0"/>
              </a:rPr>
              <a:t>点击右上角下载按钮，下载</a:t>
            </a:r>
            <a:r>
              <a:rPr lang="en-US" altLang="zh-CN" sz="1400" b="1" dirty="0">
                <a:latin typeface="+mn-ea"/>
                <a:cs typeface="Times New Roman" panose="02020603050405020304" pitchFamily="18" charset="0"/>
              </a:rPr>
              <a:t>PDF</a:t>
            </a:r>
            <a:r>
              <a:rPr lang="zh-CN" altLang="en-US" sz="1400" b="1" dirty="0">
                <a:latin typeface="+mn-ea"/>
                <a:cs typeface="Times New Roman" panose="02020603050405020304" pitchFamily="18" charset="0"/>
              </a:rPr>
              <a:t>进行打印后提交至学院。</a:t>
            </a:r>
          </a:p>
        </p:txBody>
      </p:sp>
      <p:pic>
        <p:nvPicPr>
          <p:cNvPr id="15" name="图片 14"/>
          <p:cNvPicPr>
            <a:picLocks noChangeAspect="1"/>
          </p:cNvPicPr>
          <p:nvPr/>
        </p:nvPicPr>
        <p:blipFill>
          <a:blip r:embed="rId4"/>
          <a:stretch>
            <a:fillRect/>
          </a:stretch>
        </p:blipFill>
        <p:spPr>
          <a:xfrm>
            <a:off x="2475037" y="1610198"/>
            <a:ext cx="5232980" cy="789962"/>
          </a:xfrm>
          <a:prstGeom prst="rect">
            <a:avLst/>
          </a:prstGeom>
        </p:spPr>
      </p:pic>
      <p:cxnSp>
        <p:nvCxnSpPr>
          <p:cNvPr id="16" name="直接箭头连接符 15"/>
          <p:cNvCxnSpPr/>
          <p:nvPr/>
        </p:nvCxnSpPr>
        <p:spPr>
          <a:xfrm flipH="1">
            <a:off x="7720929" y="1873295"/>
            <a:ext cx="807243" cy="349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541085" y="1798158"/>
            <a:ext cx="1020552" cy="307777"/>
          </a:xfrm>
          <a:prstGeom prst="rect">
            <a:avLst/>
          </a:prstGeom>
        </p:spPr>
        <p:txBody>
          <a:bodyPr wrap="square">
            <a:spAutoFit/>
          </a:bodyPr>
          <a:lstStyle/>
          <a:p>
            <a:r>
              <a:rPr lang="zh-CN" altLang="en-US" sz="1400" b="1" dirty="0">
                <a:solidFill>
                  <a:srgbClr val="C00000"/>
                </a:solidFill>
                <a:latin typeface="+mn-ea"/>
                <a:cs typeface="Times New Roman" panose="02020603050405020304" pitchFamily="18" charset="0"/>
              </a:rPr>
              <a:t>已办事项</a:t>
            </a:r>
            <a:endParaRPr lang="zh-CN" altLang="en-US" sz="1400" dirty="0">
              <a:solidFill>
                <a:srgbClr val="C00000"/>
              </a:solidFill>
            </a:endParaRPr>
          </a:p>
        </p:txBody>
      </p:sp>
      <p:sp>
        <p:nvSpPr>
          <p:cNvPr id="18" name="矩形 17"/>
          <p:cNvSpPr/>
          <p:nvPr/>
        </p:nvSpPr>
        <p:spPr>
          <a:xfrm>
            <a:off x="488458" y="4176961"/>
            <a:ext cx="1620957"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点击：申请人填写</a:t>
            </a:r>
            <a:endParaRPr lang="zh-CN" altLang="en-US" sz="1400" dirty="0">
              <a:solidFill>
                <a:srgbClr val="C00000"/>
              </a:solidFill>
            </a:endParaRPr>
          </a:p>
        </p:txBody>
      </p:sp>
      <p:sp>
        <p:nvSpPr>
          <p:cNvPr id="19" name="矩形 18"/>
          <p:cNvSpPr/>
          <p:nvPr/>
        </p:nvSpPr>
        <p:spPr>
          <a:xfrm>
            <a:off x="9033758" y="2771146"/>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点击查看</a:t>
            </a:r>
            <a:endParaRPr lang="zh-CN" altLang="en-US" sz="1400" dirty="0">
              <a:solidFill>
                <a:srgbClr val="C00000"/>
              </a:solidFill>
            </a:endParaRPr>
          </a:p>
        </p:txBody>
      </p:sp>
      <p:cxnSp>
        <p:nvCxnSpPr>
          <p:cNvPr id="20" name="直接箭头连接符 19"/>
          <p:cNvCxnSpPr>
            <a:stCxn id="19" idx="1"/>
          </p:cNvCxnSpPr>
          <p:nvPr/>
        </p:nvCxnSpPr>
        <p:spPr>
          <a:xfrm flipH="1" flipV="1">
            <a:off x="8630137" y="2648046"/>
            <a:ext cx="403621" cy="276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986137" y="6499435"/>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下载按钮</a:t>
            </a:r>
            <a:endParaRPr lang="zh-CN" altLang="en-US" sz="1400" dirty="0">
              <a:solidFill>
                <a:srgbClr val="C00000"/>
              </a:solidFill>
            </a:endParaRPr>
          </a:p>
        </p:txBody>
      </p:sp>
      <p:sp>
        <p:nvSpPr>
          <p:cNvPr id="22" name="iconfont-11899-5651573"/>
          <p:cNvSpPr>
            <a:spLocks noChangeAspect="1"/>
          </p:cNvSpPr>
          <p:nvPr/>
        </p:nvSpPr>
        <p:spPr bwMode="auto">
          <a:xfrm>
            <a:off x="7210516" y="5999268"/>
            <a:ext cx="609685" cy="419105"/>
          </a:xfrm>
          <a:custGeom>
            <a:avLst/>
            <a:gdLst>
              <a:gd name="T0" fmla="*/ 8386 w 10375"/>
              <a:gd name="T1" fmla="*/ 2675 h 7133"/>
              <a:gd name="T2" fmla="*/ 5188 w 10375"/>
              <a:gd name="T3" fmla="*/ 0 h 7133"/>
              <a:gd name="T4" fmla="*/ 2335 w 10375"/>
              <a:gd name="T5" fmla="*/ 1784 h 7133"/>
              <a:gd name="T6" fmla="*/ 0 w 10375"/>
              <a:gd name="T7" fmla="*/ 4459 h 7133"/>
              <a:gd name="T8" fmla="*/ 2594 w 10375"/>
              <a:gd name="T9" fmla="*/ 7133 h 7133"/>
              <a:gd name="T10" fmla="*/ 8213 w 10375"/>
              <a:gd name="T11" fmla="*/ 7133 h 7133"/>
              <a:gd name="T12" fmla="*/ 10374 w 10375"/>
              <a:gd name="T13" fmla="*/ 4904 h 7133"/>
              <a:gd name="T14" fmla="*/ 8386 w 10375"/>
              <a:gd name="T15" fmla="*/ 2675 h 7133"/>
              <a:gd name="T16" fmla="*/ 4322 w 10375"/>
              <a:gd name="T17" fmla="*/ 3567 h 7133"/>
              <a:gd name="T18" fmla="*/ 4322 w 10375"/>
              <a:gd name="T19" fmla="*/ 1945 h 7133"/>
              <a:gd name="T20" fmla="*/ 4485 w 10375"/>
              <a:gd name="T21" fmla="*/ 1783 h 7133"/>
              <a:gd name="T22" fmla="*/ 5890 w 10375"/>
              <a:gd name="T23" fmla="*/ 1783 h 7133"/>
              <a:gd name="T24" fmla="*/ 6052 w 10375"/>
              <a:gd name="T25" fmla="*/ 1945 h 7133"/>
              <a:gd name="T26" fmla="*/ 6052 w 10375"/>
              <a:gd name="T27" fmla="*/ 3567 h 7133"/>
              <a:gd name="T28" fmla="*/ 6966 w 10375"/>
              <a:gd name="T29" fmla="*/ 3567 h 7133"/>
              <a:gd name="T30" fmla="*/ 7082 w 10375"/>
              <a:gd name="T31" fmla="*/ 3841 h 7133"/>
              <a:gd name="T32" fmla="*/ 5304 w 10375"/>
              <a:gd name="T33" fmla="*/ 5675 h 7133"/>
              <a:gd name="T34" fmla="*/ 5071 w 10375"/>
              <a:gd name="T35" fmla="*/ 5675 h 7133"/>
              <a:gd name="T36" fmla="*/ 3293 w 10375"/>
              <a:gd name="T37" fmla="*/ 3841 h 7133"/>
              <a:gd name="T38" fmla="*/ 3409 w 10375"/>
              <a:gd name="T39" fmla="*/ 3566 h 7133"/>
              <a:gd name="T40" fmla="*/ 4322 w 10375"/>
              <a:gd name="T41"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5" h="7133">
                <a:moveTo>
                  <a:pt x="8386" y="2675"/>
                </a:moveTo>
                <a:cubicBezTo>
                  <a:pt x="8084" y="1159"/>
                  <a:pt x="6786" y="0"/>
                  <a:pt x="5188" y="0"/>
                </a:cubicBezTo>
                <a:cubicBezTo>
                  <a:pt x="3934" y="0"/>
                  <a:pt x="2854" y="714"/>
                  <a:pt x="2335" y="1784"/>
                </a:cubicBezTo>
                <a:cubicBezTo>
                  <a:pt x="994" y="1963"/>
                  <a:pt x="0" y="3077"/>
                  <a:pt x="0" y="4459"/>
                </a:cubicBezTo>
                <a:cubicBezTo>
                  <a:pt x="0" y="5930"/>
                  <a:pt x="1168" y="7133"/>
                  <a:pt x="2594" y="7133"/>
                </a:cubicBezTo>
                <a:lnTo>
                  <a:pt x="8213" y="7133"/>
                </a:lnTo>
                <a:cubicBezTo>
                  <a:pt x="9423" y="7133"/>
                  <a:pt x="10374" y="6152"/>
                  <a:pt x="10374" y="4904"/>
                </a:cubicBezTo>
                <a:cubicBezTo>
                  <a:pt x="10375" y="3745"/>
                  <a:pt x="9468" y="2764"/>
                  <a:pt x="8386" y="2675"/>
                </a:cubicBezTo>
                <a:close/>
                <a:moveTo>
                  <a:pt x="4322" y="3567"/>
                </a:moveTo>
                <a:lnTo>
                  <a:pt x="4322" y="1945"/>
                </a:lnTo>
                <a:cubicBezTo>
                  <a:pt x="4322" y="1855"/>
                  <a:pt x="4395" y="1783"/>
                  <a:pt x="4485" y="1783"/>
                </a:cubicBezTo>
                <a:lnTo>
                  <a:pt x="5890" y="1783"/>
                </a:lnTo>
                <a:cubicBezTo>
                  <a:pt x="5980" y="1783"/>
                  <a:pt x="6052" y="1855"/>
                  <a:pt x="6052" y="1945"/>
                </a:cubicBezTo>
                <a:lnTo>
                  <a:pt x="6052" y="3567"/>
                </a:lnTo>
                <a:lnTo>
                  <a:pt x="6966" y="3567"/>
                </a:lnTo>
                <a:cubicBezTo>
                  <a:pt x="7110" y="3567"/>
                  <a:pt x="7182" y="3739"/>
                  <a:pt x="7082" y="3841"/>
                </a:cubicBezTo>
                <a:lnTo>
                  <a:pt x="5304" y="5675"/>
                </a:lnTo>
                <a:cubicBezTo>
                  <a:pt x="5240" y="5742"/>
                  <a:pt x="5135" y="5742"/>
                  <a:pt x="5071" y="5675"/>
                </a:cubicBezTo>
                <a:lnTo>
                  <a:pt x="3293" y="3841"/>
                </a:lnTo>
                <a:cubicBezTo>
                  <a:pt x="3193" y="3739"/>
                  <a:pt x="3266" y="3566"/>
                  <a:pt x="3409" y="3566"/>
                </a:cubicBezTo>
                <a:lnTo>
                  <a:pt x="4322" y="3567"/>
                </a:lnTo>
                <a:close/>
              </a:path>
            </a:pathLst>
          </a:custGeom>
          <a:solidFill>
            <a:schemeClr val="accent1"/>
          </a:solidFill>
          <a:ln>
            <a:noFill/>
          </a:ln>
        </p:spPr>
      </p:sp>
      <p:sp>
        <p:nvSpPr>
          <p:cNvPr id="23" name="椭圆 22"/>
          <p:cNvSpPr/>
          <p:nvPr/>
        </p:nvSpPr>
        <p:spPr>
          <a:xfrm>
            <a:off x="6290444" y="2025323"/>
            <a:ext cx="1391387" cy="48672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210516" y="2412534"/>
            <a:ext cx="1802243" cy="5063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511" y="3051560"/>
            <a:ext cx="6362496" cy="2167846"/>
          </a:xfrm>
          <a:prstGeom prst="rect">
            <a:avLst/>
          </a:prstGeom>
        </p:spPr>
      </p:pic>
      <p:sp>
        <p:nvSpPr>
          <p:cNvPr id="27" name="椭圆 26"/>
          <p:cNvSpPr/>
          <p:nvPr/>
        </p:nvSpPr>
        <p:spPr>
          <a:xfrm>
            <a:off x="2498818" y="4135483"/>
            <a:ext cx="1524352" cy="40707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a:off x="2009267" y="4484738"/>
            <a:ext cx="46577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8309748" y="5999268"/>
            <a:ext cx="425690" cy="209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p:txBody>
          <a:bodyPr/>
          <a:lstStyle/>
          <a:p>
            <a:r>
              <a:rPr lang="zh-CN" altLang="en-US" dirty="0"/>
              <a:t>学生须知</a:t>
            </a:r>
            <a:r>
              <a:rPr lang="en-US" altLang="zh-CN" dirty="0"/>
              <a:t>—</a:t>
            </a:r>
            <a:r>
              <a:rPr lang="zh-CN" altLang="en-US" sz="2400" dirty="0"/>
              <a:t>补充助学金申请注意事项</a:t>
            </a:r>
            <a:endParaRPr lang="zh-CN" altLang="en-US" dirty="0"/>
          </a:p>
        </p:txBody>
      </p:sp>
      <p:sp>
        <p:nvSpPr>
          <p:cNvPr id="5" name="文本框 4"/>
          <p:cNvSpPr txBox="1"/>
          <p:nvPr/>
        </p:nvSpPr>
        <p:spPr>
          <a:xfrm>
            <a:off x="375615" y="725072"/>
            <a:ext cx="7087197" cy="2416046"/>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一、本年度补充助学金申请群体：</a:t>
            </a:r>
            <a:endParaRPr lang="en-US" altLang="zh-CN" b="1" dirty="0">
              <a:solidFill>
                <a:srgbClr val="C00000"/>
              </a:solidFill>
              <a:latin typeface="微软雅黑" panose="020B0503020204020204" pitchFamily="34" charset="-122"/>
              <a:ea typeface="微软雅黑" panose="020B0503020204020204" pitchFamily="34" charset="-122"/>
            </a:endParaRPr>
          </a:p>
          <a:p>
            <a:endParaRPr lang="en-US" altLang="zh-CN" sz="300"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未获得本年度补充助学金新评和跟踪续评的在库家庭经济困难生。</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若上一学年获得过补充助学金，考核结果为“</a:t>
            </a:r>
            <a:r>
              <a:rPr lang="en-US" altLang="zh-CN" b="1" dirty="0">
                <a:latin typeface="微软雅黑" panose="020B0503020204020204" pitchFamily="34" charset="-122"/>
                <a:ea typeface="微软雅黑" panose="020B0503020204020204" pitchFamily="34" charset="-122"/>
              </a:rPr>
              <a:t>B</a:t>
            </a:r>
            <a:r>
              <a:rPr lang="zh-CN" altLang="en-US" b="1" dirty="0">
                <a:latin typeface="微软雅黑" panose="020B0503020204020204" pitchFamily="34" charset="-122"/>
                <a:ea typeface="微软雅黑" panose="020B0503020204020204" pitchFamily="34" charset="-122"/>
              </a:rPr>
              <a:t>”以上的学生。</a:t>
            </a:r>
            <a:endParaRPr lang="en-US" altLang="zh-CN" b="1" dirty="0">
              <a:latin typeface="微软雅黑" panose="020B0503020204020204" pitchFamily="34" charset="-122"/>
              <a:ea typeface="微软雅黑" panose="020B0503020204020204" pitchFamily="34" charset="-122"/>
            </a:endParaRPr>
          </a:p>
          <a:p>
            <a:endParaRPr lang="en-US" altLang="zh-CN" sz="400" b="1" dirty="0">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考核由对应思政教师进行考核，分为</a:t>
            </a:r>
            <a:r>
              <a:rPr lang="en-US" altLang="zh-CN" dirty="0">
                <a:latin typeface="微软雅黑" panose="020B0503020204020204" pitchFamily="34" charset="-122"/>
                <a:ea typeface="微软雅黑" panose="020B0503020204020204" pitchFamily="34" charset="-122"/>
              </a:rPr>
              <a:t>A,B,C</a:t>
            </a:r>
            <a:r>
              <a:rPr lang="zh-CN" altLang="en-US" dirty="0">
                <a:latin typeface="微软雅黑" panose="020B0503020204020204" pitchFamily="34" charset="-122"/>
                <a:ea typeface="微软雅黑" panose="020B0503020204020204" pitchFamily="34" charset="-122"/>
              </a:rPr>
              <a:t>档，其中：</a:t>
            </a:r>
            <a:endParaRPr lang="en-US" altLang="zh-CN" dirty="0">
              <a:latin typeface="微软雅黑" panose="020B0503020204020204" pitchFamily="34" charset="-122"/>
              <a:ea typeface="微软雅黑" panose="020B0503020204020204" pitchFamily="34" charset="-122"/>
            </a:endParaRPr>
          </a:p>
          <a:p>
            <a:pPr lvl="1" algn="just"/>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档：申请本年度补充助学金优先考虑；</a:t>
            </a:r>
            <a:endParaRPr lang="en-US" altLang="zh-CN" dirty="0">
              <a:latin typeface="微软雅黑" panose="020B0503020204020204" pitchFamily="34" charset="-122"/>
              <a:ea typeface="微软雅黑" panose="020B0503020204020204" pitchFamily="34" charset="-122"/>
            </a:endParaRPr>
          </a:p>
          <a:p>
            <a:pPr lvl="1" algn="just"/>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档：可参与本年度补充助学金申请；</a:t>
            </a:r>
            <a:endParaRPr lang="en-US" altLang="zh-CN" dirty="0">
              <a:latin typeface="微软雅黑" panose="020B0503020204020204" pitchFamily="34" charset="-122"/>
              <a:ea typeface="微软雅黑" panose="020B0503020204020204" pitchFamily="34" charset="-122"/>
            </a:endParaRPr>
          </a:p>
          <a:p>
            <a:pPr lvl="1" algn="just"/>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档：取消本年度补充助学金申请资格；</a:t>
            </a:r>
            <a:endParaRPr lang="en-US" altLang="zh-CN" dirty="0">
              <a:latin typeface="微软雅黑" panose="020B0503020204020204" pitchFamily="34" charset="-122"/>
              <a:ea typeface="微软雅黑" panose="020B0503020204020204" pitchFamily="34" charset="-122"/>
            </a:endParaRPr>
          </a:p>
          <a:p>
            <a:endParaRPr kumimoji="1" lang="en-US" altLang="zh-CN" dirty="0"/>
          </a:p>
        </p:txBody>
      </p:sp>
      <p:sp>
        <p:nvSpPr>
          <p:cNvPr id="6" name="文本框 5"/>
          <p:cNvSpPr txBox="1"/>
          <p:nvPr/>
        </p:nvSpPr>
        <p:spPr>
          <a:xfrm>
            <a:off x="319056" y="2854713"/>
            <a:ext cx="9648795" cy="369332"/>
          </a:xfrm>
          <a:prstGeom prst="rect">
            <a:avLst/>
          </a:prstGeom>
          <a:noFill/>
        </p:spPr>
        <p:txBody>
          <a:bodyPr wrap="none" rtlCol="0">
            <a:spAutoFit/>
          </a:bodyPr>
          <a:lstStyle/>
          <a:p>
            <a:r>
              <a:rPr kumimoji="1" lang="zh-CN" altLang="en-US" b="1" dirty="0">
                <a:solidFill>
                  <a:srgbClr val="C00000"/>
                </a:solidFill>
                <a:latin typeface="微软雅黑" panose="020B0503020204020204" pitchFamily="34" charset="-122"/>
                <a:ea typeface="微软雅黑" panose="020B0503020204020204" pitchFamily="34" charset="-122"/>
              </a:rPr>
              <a:t>二、本年度</a:t>
            </a:r>
            <a:r>
              <a:rPr lang="zh-CN" altLang="en-US" b="1" dirty="0">
                <a:solidFill>
                  <a:srgbClr val="C00000"/>
                </a:solidFill>
                <a:latin typeface="微软雅黑" panose="020B0503020204020204" pitchFamily="34" charset="-122"/>
                <a:ea typeface="微软雅黑" panose="020B0503020204020204" pitchFamily="34" charset="-122"/>
              </a:rPr>
              <a:t>补充</a:t>
            </a:r>
            <a:r>
              <a:rPr kumimoji="1" lang="zh-CN" altLang="en-US" b="1" dirty="0">
                <a:solidFill>
                  <a:srgbClr val="C00000"/>
                </a:solidFill>
                <a:latin typeface="微软雅黑" panose="020B0503020204020204" pitchFamily="34" charset="-122"/>
                <a:ea typeface="微软雅黑" panose="020B0503020204020204" pitchFamily="34" charset="-122"/>
              </a:rPr>
              <a:t>助学金项目和金额：</a:t>
            </a:r>
            <a:r>
              <a:rPr kumimoji="1" lang="zh-CN" altLang="en-US" b="1" dirty="0">
                <a:latin typeface="微软雅黑" panose="020B0503020204020204" pitchFamily="34" charset="-122"/>
                <a:ea typeface="微软雅黑" panose="020B0503020204020204" pitchFamily="34" charset="-122"/>
              </a:rPr>
              <a:t>具体金额和要求依学院给各位同学转发的具体项目为准。</a:t>
            </a:r>
          </a:p>
        </p:txBody>
      </p:sp>
      <p:sp>
        <p:nvSpPr>
          <p:cNvPr id="7" name="文本框 6"/>
          <p:cNvSpPr txBox="1"/>
          <p:nvPr/>
        </p:nvSpPr>
        <p:spPr>
          <a:xfrm>
            <a:off x="319056" y="3348420"/>
            <a:ext cx="11497329" cy="3300904"/>
          </a:xfrm>
          <a:prstGeom prst="rect">
            <a:avLst/>
          </a:prstGeom>
          <a:noFill/>
        </p:spPr>
        <p:txBody>
          <a:bodyPr wrap="square" rtlCol="0">
            <a:spAutoFit/>
          </a:bodyPr>
          <a:lstStyle/>
          <a:p>
            <a:r>
              <a:rPr kumimoji="1" lang="zh-CN" altLang="en-US" b="1" dirty="0">
                <a:solidFill>
                  <a:srgbClr val="C00000"/>
                </a:solidFill>
                <a:latin typeface="微软雅黑" panose="020B0503020204020204" pitchFamily="34" charset="-122"/>
                <a:ea typeface="微软雅黑" panose="020B0503020204020204" pitchFamily="34" charset="-122"/>
              </a:rPr>
              <a:t>三、本年度补充助学金材料提交要求</a:t>
            </a:r>
            <a:r>
              <a:rPr kumimoji="1" lang="zh-CN" altLang="en-US"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a:t>
            </a:r>
            <a:endParaRPr kumimoji="1" lang="en-US" altLang="zh-CN" b="1" dirty="0">
              <a:solidFill>
                <a:srgbClr val="C00000"/>
              </a:solidFill>
              <a:latin typeface="微软雅黑" panose="020B0503020204020204" pitchFamily="34" charset="-122"/>
              <a:ea typeface="微软雅黑" panose="020B0503020204020204" pitchFamily="34" charset="-122"/>
            </a:endParaRPr>
          </a:p>
          <a:p>
            <a:pPr marL="342900" indent="-342900">
              <a:buAutoNum type="arabicPeriod"/>
            </a:pPr>
            <a:r>
              <a:rPr kumimoji="1" lang="zh-CN" altLang="en-US" b="1" dirty="0">
                <a:latin typeface="微软雅黑" panose="020B0503020204020204" pitchFamily="34" charset="-122"/>
                <a:ea typeface="微软雅黑" panose="020B0503020204020204" pitchFamily="34" charset="-122"/>
              </a:rPr>
              <a:t>申请本年度补充助学金新评的学生：</a:t>
            </a:r>
            <a:endParaRPr kumimoji="1" lang="en-US" altLang="zh-CN" b="1" dirty="0">
              <a:latin typeface="微软雅黑" panose="020B0503020204020204" pitchFamily="34" charset="-122"/>
              <a:ea typeface="微软雅黑" panose="020B0503020204020204" pitchFamily="34" charset="-122"/>
            </a:endParaRPr>
          </a:p>
          <a:p>
            <a:r>
              <a:rPr kumimoji="1" lang="en-US" altLang="zh-CN" b="1" dirty="0">
                <a:latin typeface="微软雅黑" panose="020B0503020204020204" pitchFamily="34" charset="-122"/>
                <a:ea typeface="微软雅黑" panose="020B0503020204020204" pitchFamily="34" charset="-122"/>
              </a:rPr>
              <a:t>     </a:t>
            </a:r>
            <a:r>
              <a:rPr kumimoji="1" lang="zh-CN" altLang="en-US" b="1" dirty="0">
                <a:latin typeface="微软雅黑" panose="020B0503020204020204" pitchFamily="34" charset="-122"/>
                <a:ea typeface="微软雅黑" panose="020B0503020204020204" pitchFamily="34" charset="-122"/>
              </a:rPr>
              <a:t>助学金申请表／家庭经济情况调查表／上一学年成绩单（非新生年级提供）</a:t>
            </a:r>
            <a:r>
              <a:rPr kumimoji="1" lang="en-US" altLang="zh-CN" b="1" dirty="0">
                <a:latin typeface="微软雅黑" panose="020B0503020204020204" pitchFamily="34" charset="-122"/>
                <a:ea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rPr>
              <a:t>项目额外要求的材料</a:t>
            </a:r>
            <a:endParaRPr kumimoji="1" lang="en-US" altLang="zh-CN" b="1" dirty="0">
              <a:latin typeface="微软雅黑" panose="020B0503020204020204" pitchFamily="34" charset="-122"/>
              <a:ea typeface="微软雅黑" panose="020B0503020204020204" pitchFamily="34" charset="-122"/>
            </a:endParaRPr>
          </a:p>
          <a:p>
            <a:r>
              <a:rPr kumimoji="1" lang="en-US" altLang="zh-CN" b="1" dirty="0">
                <a:latin typeface="微软雅黑" panose="020B0503020204020204" pitchFamily="34" charset="-122"/>
                <a:ea typeface="微软雅黑" panose="020B0503020204020204" pitchFamily="34" charset="-122"/>
              </a:rPr>
              <a:t>2. </a:t>
            </a:r>
            <a:r>
              <a:rPr kumimoji="1" lang="zh-CN" altLang="en-US" b="1" dirty="0">
                <a:latin typeface="微软雅黑" panose="020B0503020204020204" pitchFamily="34" charset="-122"/>
                <a:ea typeface="微软雅黑" panose="020B0503020204020204" pitchFamily="34" charset="-122"/>
              </a:rPr>
              <a:t>申请本年度补充助学金跟踪续评的学生</a:t>
            </a:r>
            <a:r>
              <a:rPr kumimoji="1" lang="en-US" altLang="zh-CN" b="1" dirty="0">
                <a:latin typeface="微软雅黑" panose="020B0503020204020204" pitchFamily="34" charset="-122"/>
                <a:ea typeface="微软雅黑" panose="020B0503020204020204" pitchFamily="34" charset="-122"/>
              </a:rPr>
              <a:t>: </a:t>
            </a:r>
          </a:p>
          <a:p>
            <a:r>
              <a:rPr kumimoji="1" lang="en-US" altLang="zh-CN" b="1" dirty="0">
                <a:latin typeface="微软雅黑" panose="020B0503020204020204" pitchFamily="34" charset="-122"/>
                <a:ea typeface="微软雅黑" panose="020B0503020204020204" pitchFamily="34" charset="-122"/>
              </a:rPr>
              <a:t>    </a:t>
            </a:r>
            <a:r>
              <a:rPr kumimoji="1" lang="zh-CN" altLang="en-US" b="1" dirty="0">
                <a:latin typeface="微软雅黑" panose="020B0503020204020204" pitchFamily="34" charset="-122"/>
                <a:ea typeface="微软雅黑" panose="020B0503020204020204" pitchFamily="34" charset="-122"/>
              </a:rPr>
              <a:t>助学金申请表／家庭经济情况调查表／</a:t>
            </a:r>
            <a:r>
              <a:rPr kumimoji="1" lang="zh-CN" altLang="en-US" b="1" dirty="0">
                <a:solidFill>
                  <a:srgbClr val="C00000"/>
                </a:solidFill>
                <a:latin typeface="微软雅黑" panose="020B0503020204020204" pitchFamily="34" charset="-122"/>
                <a:ea typeface="微软雅黑" panose="020B0503020204020204" pitchFamily="34" charset="-122"/>
              </a:rPr>
              <a:t>上一学年成绩单</a:t>
            </a:r>
            <a:r>
              <a:rPr kumimoji="1" lang="en-US" altLang="zh-CN" b="1" dirty="0">
                <a:solidFill>
                  <a:srgbClr val="C00000"/>
                </a:solidFill>
                <a:latin typeface="微软雅黑" panose="020B0503020204020204" pitchFamily="34" charset="-122"/>
                <a:ea typeface="微软雅黑" panose="020B0503020204020204" pitchFamily="34" charset="-122"/>
              </a:rPr>
              <a:t>/</a:t>
            </a:r>
            <a:r>
              <a:rPr kumimoji="1" lang="zh-CN" altLang="en-US" b="1" dirty="0">
                <a:solidFill>
                  <a:srgbClr val="C00000"/>
                </a:solidFill>
                <a:latin typeface="微软雅黑" panose="020B0503020204020204" pitchFamily="34" charset="-122"/>
                <a:ea typeface="微软雅黑" panose="020B0503020204020204" pitchFamily="34" charset="-122"/>
              </a:rPr>
              <a:t>个人总结</a:t>
            </a:r>
            <a:r>
              <a:rPr kumimoji="1" lang="en-US" altLang="zh-CN" b="1" dirty="0">
                <a:solidFill>
                  <a:srgbClr val="C00000"/>
                </a:solidFill>
                <a:latin typeface="微软雅黑" panose="020B0503020204020204" pitchFamily="34" charset="-122"/>
                <a:ea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rPr>
              <a:t>项目额外要求的材料</a:t>
            </a:r>
            <a:endParaRPr kumimoji="1" lang="en-US" altLang="zh-CN" b="1" dirty="0">
              <a:solidFill>
                <a:srgbClr val="FF0000"/>
              </a:solidFill>
              <a:latin typeface="微软雅黑" panose="020B0503020204020204" pitchFamily="34" charset="-122"/>
              <a:ea typeface="微软雅黑" panose="020B0503020204020204" pitchFamily="34" charset="-122"/>
            </a:endParaRPr>
          </a:p>
          <a:p>
            <a:r>
              <a:rPr kumimoji="1" lang="en-US" altLang="zh-CN" b="1" dirty="0">
                <a:latin typeface="微软雅黑" panose="020B0503020204020204" pitchFamily="34" charset="-122"/>
                <a:ea typeface="微软雅黑" panose="020B0503020204020204" pitchFamily="34" charset="-122"/>
              </a:rPr>
              <a:t>3. </a:t>
            </a:r>
            <a:r>
              <a:rPr kumimoji="1" lang="zh-CN" altLang="en-US" b="1" dirty="0">
                <a:latin typeface="微软雅黑" panose="020B0503020204020204" pitchFamily="34" charset="-122"/>
                <a:ea typeface="微软雅黑" panose="020B0503020204020204" pitchFamily="34" charset="-122"/>
              </a:rPr>
              <a:t>取消续评学生：取消续评申请表（模板见附件</a:t>
            </a:r>
            <a:r>
              <a:rPr kumimoji="1" lang="en-US" altLang="zh-CN" b="1" dirty="0">
                <a:latin typeface="微软雅黑" panose="020B0503020204020204" pitchFamily="34" charset="-122"/>
                <a:ea typeface="微软雅黑" panose="020B0503020204020204" pitchFamily="34" charset="-122"/>
              </a:rPr>
              <a:t>6</a:t>
            </a:r>
            <a:r>
              <a:rPr kumimoji="1" lang="zh-CN" altLang="en-US" b="1" dirty="0">
                <a:latin typeface="微软雅黑" panose="020B0503020204020204" pitchFamily="34" charset="-122"/>
                <a:ea typeface="微软雅黑" panose="020B0503020204020204" pitchFamily="34" charset="-122"/>
              </a:rPr>
              <a:t>）</a:t>
            </a:r>
          </a:p>
          <a:p>
            <a:r>
              <a:rPr kumimoji="1" lang="en-US" altLang="zh-CN" b="1" dirty="0">
                <a:latin typeface="微软雅黑" panose="020B0503020204020204" pitchFamily="34" charset="-122"/>
                <a:ea typeface="微软雅黑" panose="020B0503020204020204" pitchFamily="34" charset="-122"/>
              </a:rPr>
              <a:t>4. </a:t>
            </a:r>
            <a:r>
              <a:rPr kumimoji="1" lang="zh-CN" altLang="en-US" b="1" dirty="0">
                <a:latin typeface="微软雅黑" panose="020B0503020204020204" pitchFamily="34" charset="-122"/>
                <a:ea typeface="微软雅黑" panose="020B0503020204020204" pitchFamily="34" charset="-122"/>
              </a:rPr>
              <a:t>补评学生：提交材料同</a:t>
            </a:r>
            <a:r>
              <a:rPr kumimoji="1" lang="en-US" altLang="zh-CN" b="1" dirty="0">
                <a:latin typeface="微软雅黑" panose="020B0503020204020204" pitchFamily="34" charset="-122"/>
                <a:ea typeface="微软雅黑" panose="020B0503020204020204" pitchFamily="34" charset="-122"/>
              </a:rPr>
              <a:t>1</a:t>
            </a:r>
          </a:p>
          <a:p>
            <a:endParaRPr kumimoji="1" lang="en-US" altLang="zh-CN" sz="1050" b="1" dirty="0">
              <a:latin typeface="微软雅黑" panose="020B0503020204020204" pitchFamily="34" charset="-122"/>
              <a:ea typeface="微软雅黑" panose="020B0503020204020204" pitchFamily="34" charset="-122"/>
            </a:endParaRPr>
          </a:p>
          <a:p>
            <a:r>
              <a:rPr kumimoji="1" lang="zh-CN" altLang="en-US" b="1" dirty="0">
                <a:highlight>
                  <a:srgbClr val="FFFF00"/>
                </a:highlight>
                <a:latin typeface="微软雅黑" panose="020B0503020204020204" pitchFamily="34" charset="-122"/>
                <a:ea typeface="微软雅黑" panose="020B0503020204020204" pitchFamily="34" charset="-122"/>
              </a:rPr>
              <a:t>注：</a:t>
            </a:r>
            <a:endParaRPr kumimoji="1" lang="en-US" altLang="zh-CN" b="1" dirty="0">
              <a:highlight>
                <a:srgbClr val="FFFF00"/>
              </a:highlight>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b="1" dirty="0">
                <a:highlight>
                  <a:srgbClr val="FFFF00"/>
                </a:highlight>
                <a:latin typeface="微软雅黑" panose="020B0503020204020204" pitchFamily="34" charset="-122"/>
                <a:ea typeface="微软雅黑" panose="020B0503020204020204" pitchFamily="34" charset="-122"/>
                <a:sym typeface="Times New Roman" panose="02020603050405020304" pitchFamily="18" charset="0"/>
              </a:rPr>
              <a:t>若成绩出现挂科同学需要提交“挂科说明”！</a:t>
            </a:r>
            <a:endParaRPr kumimoji="1" lang="en-US" altLang="zh-CN" b="1" dirty="0">
              <a:highlight>
                <a:srgbClr val="FFFF00"/>
              </a:highlight>
              <a:latin typeface="微软雅黑" panose="020B0503020204020204" pitchFamily="34" charset="-122"/>
              <a:ea typeface="微软雅黑" panose="020B0503020204020204" pitchFamily="34" charset="-122"/>
              <a:sym typeface="Times New Roman" panose="02020603050405020304" pitchFamily="18" charset="0"/>
            </a:endParaRPr>
          </a:p>
          <a:p>
            <a:pPr marL="285750" indent="-285750">
              <a:buFont typeface="Arial" panose="020B0604020202020204" pitchFamily="34" charset="0"/>
              <a:buChar char="•"/>
            </a:pPr>
            <a:r>
              <a:rPr kumimoji="1" lang="zh-CN" altLang="en-US" b="1" dirty="0">
                <a:highlight>
                  <a:srgbClr val="FFFF00"/>
                </a:highlight>
                <a:latin typeface="微软雅黑" panose="020B0503020204020204" pitchFamily="34" charset="-122"/>
                <a:ea typeface="微软雅黑" panose="020B0503020204020204" pitchFamily="34" charset="-122"/>
                <a:sym typeface="Times New Roman" panose="02020603050405020304" pitchFamily="18" charset="0"/>
              </a:rPr>
              <a:t>本年度新入库困难生的家庭经济情况调查表、</a:t>
            </a:r>
            <a:r>
              <a:rPr kumimoji="1" lang="zh-CN" altLang="en-US" b="1" dirty="0">
                <a:highlight>
                  <a:srgbClr val="FFFF00"/>
                </a:highlight>
                <a:latin typeface="微软雅黑" panose="020B0503020204020204" pitchFamily="34" charset="-122"/>
                <a:ea typeface="微软雅黑" panose="020B0503020204020204" pitchFamily="34" charset="-122"/>
              </a:rPr>
              <a:t>个人总结和申请表皆为线上下载打印（</a:t>
            </a:r>
            <a:r>
              <a:rPr kumimoji="1" lang="zh-CN" altLang="en-US" b="1" dirty="0">
                <a:solidFill>
                  <a:srgbClr val="FF0000"/>
                </a:solidFill>
                <a:highlight>
                  <a:srgbClr val="FFFF00"/>
                </a:highlight>
                <a:latin typeface="微软雅黑" panose="020B0503020204020204" pitchFamily="34" charset="-122"/>
                <a:ea typeface="微软雅黑" panose="020B0503020204020204" pitchFamily="34" charset="-122"/>
              </a:rPr>
              <a:t>专用表单独填写打印）</a:t>
            </a:r>
            <a:r>
              <a:rPr kumimoji="1" lang="zh-CN" altLang="en-US" b="1" dirty="0">
                <a:highlight>
                  <a:srgbClr val="FFFF00"/>
                </a:highlight>
                <a:latin typeface="微软雅黑" panose="020B0503020204020204" pitchFamily="34" charset="-122"/>
                <a:ea typeface="微软雅黑" panose="020B0503020204020204" pitchFamily="34" charset="-122"/>
              </a:rPr>
              <a:t>，具体操作见</a:t>
            </a:r>
            <a:r>
              <a:rPr kumimoji="1" lang="zh-CN" altLang="en-US" b="1" dirty="0">
                <a:highlight>
                  <a:srgbClr val="FFFF00"/>
                </a:highlight>
                <a:latin typeface="微软雅黑" panose="020B0503020204020204" pitchFamily="34" charset="-122"/>
                <a:ea typeface="微软雅黑" panose="020B0503020204020204" pitchFamily="34" charset="-122"/>
                <a:sym typeface="Times New Roman" panose="02020603050405020304" pitchFamily="18" charset="0"/>
              </a:rPr>
              <a:t>线上申请指南，所有纸质材料都需要加盖学院公章</a:t>
            </a:r>
            <a:endParaRPr kumimoji="1" lang="en-US" altLang="zh-CN"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endParaRPr lang="zh-CN" altLang="en-US"/>
          </a:p>
        </p:txBody>
      </p:sp>
      <p:sp>
        <p:nvSpPr>
          <p:cNvPr id="3" name="文本占位符 2"/>
          <p:cNvSpPr>
            <a:spLocks noGrp="1"/>
          </p:cNvSpPr>
          <p:nvPr>
            <p:ph type="body" sz="quarter" idx="13"/>
          </p:nvPr>
        </p:nvSpPr>
        <p:spPr/>
        <p:txBody>
          <a:bodyPr/>
          <a:lstStyle/>
          <a:p>
            <a:endParaRPr lang="zh-CN" altLang="en-US"/>
          </a:p>
        </p:txBody>
      </p:sp>
      <p:sp>
        <p:nvSpPr>
          <p:cNvPr id="4" name="文本占位符 3"/>
          <p:cNvSpPr>
            <a:spLocks noGrp="1"/>
          </p:cNvSpPr>
          <p:nvPr>
            <p:ph type="body" sz="quarter" idx="14"/>
          </p:nvPr>
        </p:nvSpPr>
        <p:spPr/>
        <p:txBody>
          <a:bodyPr/>
          <a:lstStyle/>
          <a:p>
            <a:r>
              <a:rPr lang="zh-CN" altLang="en-US" dirty="0"/>
              <a:t>学生须知</a:t>
            </a:r>
            <a:r>
              <a:rPr lang="en-US" altLang="zh-CN" dirty="0"/>
              <a:t>—</a:t>
            </a:r>
            <a:r>
              <a:rPr lang="zh-CN" altLang="en-US" dirty="0">
                <a:solidFill>
                  <a:srgbClr val="FFFFFF"/>
                </a:solidFill>
                <a:latin typeface="微软雅黑" panose="020B0503020204020204" pitchFamily="34" charset="-122"/>
                <a:ea typeface="微软雅黑" panose="020B0503020204020204" pitchFamily="34" charset="-122"/>
                <a:sym typeface="Times New Roman" panose="02020603050405020304" pitchFamily="18" charset="0"/>
              </a:rPr>
              <a:t>特别说明！！！</a:t>
            </a:r>
          </a:p>
        </p:txBody>
      </p:sp>
      <p:sp>
        <p:nvSpPr>
          <p:cNvPr id="5" name="内容占位符 2"/>
          <p:cNvSpPr txBox="1"/>
          <p:nvPr/>
        </p:nvSpPr>
        <p:spPr>
          <a:xfrm>
            <a:off x="429063" y="1028832"/>
            <a:ext cx="10912053" cy="50926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None/>
            </a:pPr>
            <a:r>
              <a:rPr lang="en-US" altLang="zh-CN" sz="1800" b="1" dirty="0">
                <a:latin typeface="微软雅黑" panose="020B0503020204020204" pitchFamily="34" charset="-122"/>
                <a:ea typeface="微软雅黑" panose="020B0503020204020204" pitchFamily="34" charset="-122"/>
              </a:rPr>
              <a:t>1. 2020</a:t>
            </a:r>
            <a:r>
              <a:rPr lang="zh-CN" altLang="en-US" sz="1800" b="1" dirty="0">
                <a:latin typeface="微软雅黑" panose="020B0503020204020204" pitchFamily="34" charset="-122"/>
                <a:ea typeface="微软雅黑" panose="020B0503020204020204" pitchFamily="34" charset="-122"/>
              </a:rPr>
              <a:t>年秋季补充助学金包含新评和续评项目，获得跟踪续评同学也需要提交个人提升计划。</a:t>
            </a:r>
            <a:endParaRPr lang="en-US" altLang="zh-CN" sz="1800" b="1" dirty="0">
              <a:latin typeface="微软雅黑" panose="020B0503020204020204" pitchFamily="34" charset="-122"/>
              <a:ea typeface="微软雅黑" panose="020B0503020204020204" pitchFamily="34" charset="-122"/>
            </a:endParaRPr>
          </a:p>
          <a:p>
            <a:pPr marL="0" indent="0" algn="just">
              <a:lnSpc>
                <a:spcPct val="100000"/>
              </a:lnSpc>
              <a:buNone/>
            </a:pPr>
            <a:r>
              <a:rPr lang="en-US" altLang="zh-CN" sz="1800" b="1" dirty="0">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补充助学金资助目的：鼓励同学进一步掌握技能、提升能力、增长见闻，激励学生不断进步，同学需要提交个人提升计划，</a:t>
            </a:r>
            <a:r>
              <a:rPr lang="zh-CN" altLang="en-US" sz="1800" b="1" dirty="0">
                <a:solidFill>
                  <a:srgbClr val="C00000"/>
                </a:solidFill>
                <a:latin typeface="微软雅黑" panose="020B0503020204020204" pitchFamily="34" charset="-122"/>
                <a:ea typeface="微软雅黑" panose="020B0503020204020204" pitchFamily="34" charset="-122"/>
              </a:rPr>
              <a:t>新生年级补充助学金获评项目为跟踪续评类项目的需要同学提供</a:t>
            </a:r>
            <a:r>
              <a:rPr lang="zh-CN" altLang="en-US" sz="1800" b="1" dirty="0">
                <a:solidFill>
                  <a:srgbClr val="C00000"/>
                </a:solidFill>
                <a:highlight>
                  <a:srgbClr val="FFFF00"/>
                </a:highlight>
                <a:latin typeface="微软雅黑" panose="020B0503020204020204" pitchFamily="34" charset="-122"/>
                <a:ea typeface="微软雅黑" panose="020B0503020204020204" pitchFamily="34" charset="-122"/>
              </a:rPr>
              <a:t>学涯规划</a:t>
            </a:r>
            <a:r>
              <a:rPr lang="zh-CN" altLang="en-US" sz="1800" b="1" dirty="0">
                <a:solidFill>
                  <a:srgbClr val="C00000"/>
                </a:solidFill>
                <a:latin typeface="微软雅黑" panose="020B0503020204020204" pitchFamily="34" charset="-122"/>
                <a:ea typeface="微软雅黑" panose="020B0503020204020204" pitchFamily="34" charset="-122"/>
              </a:rPr>
              <a:t>；</a:t>
            </a:r>
          </a:p>
          <a:p>
            <a:pPr marL="0" indent="0" algn="just">
              <a:lnSpc>
                <a:spcPct val="100000"/>
              </a:lnSpc>
              <a:buNone/>
            </a:pPr>
            <a:r>
              <a:rPr lang="zh-CN" altLang="en-US" sz="1800" b="1" dirty="0">
                <a:latin typeface="微软雅黑" panose="020B0503020204020204" pitchFamily="34" charset="-122"/>
                <a:ea typeface="微软雅黑" panose="020B0503020204020204" pitchFamily="34" charset="-122"/>
              </a:rPr>
              <a:t>（申请资金可用于但不限于以下方向：科技创新、技能学习、出国交流、考级考证等）</a:t>
            </a:r>
          </a:p>
          <a:p>
            <a:pPr marL="0" indent="0" algn="just">
              <a:lnSpc>
                <a:spcPct val="100000"/>
              </a:lnSpc>
              <a:buFont typeface="Arial" panose="020B0604020202020204" pitchFamily="34" charset="0"/>
              <a:buNone/>
            </a:pPr>
            <a:r>
              <a:rPr lang="en-US" altLang="zh-CN" sz="1800" b="1" dirty="0">
                <a:latin typeface="微软雅黑" panose="020B0503020204020204" pitchFamily="34" charset="-122"/>
                <a:ea typeface="微软雅黑" panose="020B0503020204020204" pitchFamily="34" charset="-122"/>
              </a:rPr>
              <a:t>3.</a:t>
            </a:r>
            <a:endParaRPr lang="zh-CN" altLang="en-US" sz="1800" b="1" dirty="0">
              <a:latin typeface="微软雅黑" panose="020B0503020204020204" pitchFamily="34" charset="-122"/>
              <a:ea typeface="微软雅黑" panose="020B0503020204020204" pitchFamily="34" charset="-122"/>
            </a:endParaRPr>
          </a:p>
        </p:txBody>
      </p:sp>
      <p:sp>
        <p:nvSpPr>
          <p:cNvPr id="6" name="矩形 5"/>
          <p:cNvSpPr/>
          <p:nvPr/>
        </p:nvSpPr>
        <p:spPr>
          <a:xfrm>
            <a:off x="803894" y="2851677"/>
            <a:ext cx="10584078" cy="1446550"/>
          </a:xfrm>
          <a:prstGeom prst="rect">
            <a:avLst/>
          </a:prstGeom>
        </p:spPr>
        <p:txBody>
          <a:bodyPr wrap="square">
            <a:spAutoFit/>
          </a:bodyPr>
          <a:lstStyle/>
          <a:p>
            <a:r>
              <a:rPr lang="zh-CN" altLang="en-US" sz="4400" b="1" dirty="0">
                <a:solidFill>
                  <a:srgbClr val="C00000"/>
                </a:solidFill>
                <a:latin typeface="微软雅黑" panose="020B0503020204020204" pitchFamily="34" charset="-122"/>
                <a:ea typeface="微软雅黑" panose="020B0503020204020204" pitchFamily="34" charset="-122"/>
              </a:rPr>
              <a:t>填写过程中需自行选择各自对应负责思政教师姓名，若未告知可询问思政教师。</a:t>
            </a:r>
          </a:p>
        </p:txBody>
      </p:sp>
      <p:sp>
        <p:nvSpPr>
          <p:cNvPr id="7" name="文本框 6"/>
          <p:cNvSpPr txBox="1"/>
          <p:nvPr/>
        </p:nvSpPr>
        <p:spPr>
          <a:xfrm>
            <a:off x="1075351" y="5095098"/>
            <a:ext cx="4314001" cy="307777"/>
          </a:xfrm>
          <a:prstGeom prst="rect">
            <a:avLst/>
          </a:prstGeom>
          <a:noFill/>
        </p:spPr>
        <p:txBody>
          <a:bodyPr wrap="none" rtlCol="0">
            <a:spAutoFit/>
          </a:bodyPr>
          <a:lstStyle/>
          <a:p>
            <a:pPr algn="ctr" latinLnBrk="1"/>
            <a:r>
              <a:rPr lang="zh-CN" altLang="en-US" sz="1400" b="1" dirty="0">
                <a:highlight>
                  <a:srgbClr val="FFFF00"/>
                </a:highlight>
                <a:latin typeface="微软雅黑" panose="020B0503020204020204" pitchFamily="34" charset="-122"/>
                <a:ea typeface="微软雅黑" panose="020B0503020204020204" pitchFamily="34" charset="-122"/>
              </a:rPr>
              <a:t>如有任何问题，请随时联系</a:t>
            </a:r>
            <a:r>
              <a:rPr lang="zh-CN" altLang="en-US" sz="1400" b="1" dirty="0">
                <a:solidFill>
                  <a:srgbClr val="000000"/>
                </a:solidFill>
                <a:effectLst/>
                <a:highlight>
                  <a:srgbClr val="FFFF00"/>
                </a:highlight>
                <a:latin typeface="Arial" panose="020B0604020202020204" pitchFamily="34" charset="0"/>
              </a:rPr>
              <a:t>学生事务中心奖助学金部</a:t>
            </a:r>
            <a:endParaRPr lang="zh-CN" altLang="en-US" sz="1400" b="1" dirty="0">
              <a:highlight>
                <a:srgbClr val="FFFF00"/>
              </a:highlight>
              <a:latin typeface="微软雅黑" panose="020B0503020204020204" pitchFamily="34" charset="-122"/>
              <a:ea typeface="微软雅黑" panose="020B0503020204020204" pitchFamily="34" charset="-122"/>
            </a:endParaRPr>
          </a:p>
        </p:txBody>
      </p:sp>
      <p:sp>
        <p:nvSpPr>
          <p:cNvPr id="9" name="文本框 8"/>
          <p:cNvSpPr txBox="1"/>
          <p:nvPr/>
        </p:nvSpPr>
        <p:spPr>
          <a:xfrm>
            <a:off x="1075351" y="5366263"/>
            <a:ext cx="9047095" cy="523220"/>
          </a:xfrm>
          <a:prstGeom prst="rect">
            <a:avLst/>
          </a:prstGeom>
          <a:noFill/>
        </p:spPr>
        <p:txBody>
          <a:bodyPr wrap="square">
            <a:spAutoFit/>
          </a:bodyPr>
          <a:lstStyle/>
          <a:p>
            <a:r>
              <a:rPr lang="zh-CN" altLang="en-US" sz="1400" dirty="0">
                <a:solidFill>
                  <a:srgbClr val="000000"/>
                </a:solidFill>
                <a:effectLst/>
                <a:highlight>
                  <a:srgbClr val="FFFF00"/>
                </a:highlight>
                <a:latin typeface="+mn-ea"/>
              </a:rPr>
              <a:t>电话：</a:t>
            </a:r>
            <a:r>
              <a:rPr lang="en-US" altLang="zh-CN" sz="1400" dirty="0">
                <a:solidFill>
                  <a:srgbClr val="000000"/>
                </a:solidFill>
                <a:effectLst/>
                <a:highlight>
                  <a:srgbClr val="FFFF00"/>
                </a:highlight>
                <a:latin typeface="+mn-ea"/>
              </a:rPr>
              <a:t>021-54746014</a:t>
            </a:r>
            <a:r>
              <a:rPr lang="zh-CN" altLang="en-US" sz="1400" dirty="0">
                <a:solidFill>
                  <a:srgbClr val="000000"/>
                </a:solidFill>
                <a:effectLst/>
                <a:highlight>
                  <a:srgbClr val="FFFF00"/>
                </a:highlight>
                <a:latin typeface="+mn-ea"/>
              </a:rPr>
              <a:t>；</a:t>
            </a:r>
            <a:r>
              <a:rPr lang="en-US" altLang="zh-CN" sz="1400" dirty="0">
                <a:solidFill>
                  <a:srgbClr val="000000"/>
                </a:solidFill>
                <a:effectLst/>
                <a:highlight>
                  <a:srgbClr val="FFFF00"/>
                </a:highlight>
                <a:latin typeface="+mn-ea"/>
              </a:rPr>
              <a:t>13023227071           </a:t>
            </a:r>
            <a:r>
              <a:rPr lang="zh-CN" altLang="en-US" sz="1400" dirty="0">
                <a:solidFill>
                  <a:srgbClr val="000000"/>
                </a:solidFill>
                <a:effectLst/>
                <a:highlight>
                  <a:srgbClr val="FFFF00"/>
                </a:highlight>
                <a:latin typeface="+mn-ea"/>
              </a:rPr>
              <a:t>邮箱：</a:t>
            </a:r>
            <a:r>
              <a:rPr lang="en-US" altLang="zh-CN" sz="1400" dirty="0">
                <a:solidFill>
                  <a:srgbClr val="000000"/>
                </a:solidFill>
                <a:effectLst/>
                <a:highlight>
                  <a:srgbClr val="FFFF00"/>
                </a:highlight>
                <a:latin typeface="+mn-ea"/>
              </a:rPr>
              <a:t>zhuxuebu@sjtu.edu.cn</a:t>
            </a:r>
            <a:br>
              <a:rPr lang="en-US" altLang="zh-CN" sz="1400" dirty="0">
                <a:solidFill>
                  <a:srgbClr val="000000"/>
                </a:solidFill>
                <a:effectLst/>
                <a:highlight>
                  <a:srgbClr val="FFFF00"/>
                </a:highlight>
                <a:latin typeface="+mn-ea"/>
              </a:rPr>
            </a:br>
            <a:r>
              <a:rPr lang="zh-CN" altLang="en-US" sz="1400" dirty="0">
                <a:solidFill>
                  <a:srgbClr val="000000"/>
                </a:solidFill>
                <a:effectLst/>
                <a:highlight>
                  <a:srgbClr val="FFFF00"/>
                </a:highlight>
                <a:latin typeface="+mn-ea"/>
              </a:rPr>
              <a:t>值班时间：周一至周五</a:t>
            </a:r>
            <a:r>
              <a:rPr lang="en-US" altLang="zh-CN" sz="1400" dirty="0">
                <a:solidFill>
                  <a:srgbClr val="000000"/>
                </a:solidFill>
                <a:effectLst/>
                <a:highlight>
                  <a:srgbClr val="FFFF00"/>
                </a:highlight>
                <a:latin typeface="+mn-ea"/>
              </a:rPr>
              <a:t>8:30-20:50                 </a:t>
            </a:r>
            <a:r>
              <a:rPr lang="zh-CN" altLang="en-US" sz="1400" dirty="0">
                <a:solidFill>
                  <a:srgbClr val="000000"/>
                </a:solidFill>
                <a:effectLst/>
                <a:highlight>
                  <a:srgbClr val="FFFF00"/>
                </a:highlight>
                <a:latin typeface="+mn-ea"/>
              </a:rPr>
              <a:t>地址：学生服务中心二楼</a:t>
            </a:r>
            <a:r>
              <a:rPr lang="en-US" altLang="zh-CN" sz="1400" dirty="0">
                <a:solidFill>
                  <a:srgbClr val="000000"/>
                </a:solidFill>
                <a:effectLst/>
                <a:highlight>
                  <a:srgbClr val="FFFF00"/>
                </a:highlight>
                <a:latin typeface="+mn-ea"/>
              </a:rPr>
              <a:t>202</a:t>
            </a:r>
            <a:r>
              <a:rPr lang="zh-CN" altLang="en-US" sz="1400" dirty="0">
                <a:solidFill>
                  <a:srgbClr val="000000"/>
                </a:solidFill>
                <a:effectLst/>
                <a:highlight>
                  <a:srgbClr val="FFFF00"/>
                </a:highlight>
                <a:latin typeface="+mn-ea"/>
              </a:rPr>
              <a:t>室</a:t>
            </a:r>
            <a:endParaRPr lang="zh-CN" altLang="en-US" sz="1400" dirty="0">
              <a:highlight>
                <a:srgbClr val="FFFF00"/>
              </a:highlight>
              <a:latin typeface="+mn-ea"/>
            </a:endParaRPr>
          </a:p>
        </p:txBody>
      </p:sp>
      <p:sp>
        <p:nvSpPr>
          <p:cNvPr id="12" name="对话气泡: 矩形 11"/>
          <p:cNvSpPr/>
          <p:nvPr/>
        </p:nvSpPr>
        <p:spPr>
          <a:xfrm>
            <a:off x="1075351" y="4993786"/>
            <a:ext cx="6576373" cy="1017895"/>
          </a:xfrm>
          <a:prstGeom prst="wedgeRectCallout">
            <a:avLst>
              <a:gd name="adj1" fmla="val -28827"/>
              <a:gd name="adj2" fmla="val -3453"/>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p:cNvSpPr txBox="1">
            <a:spLocks noChangeArrowheads="1"/>
          </p:cNvSpPr>
          <p:nvPr/>
        </p:nvSpPr>
        <p:spPr bwMode="auto">
          <a:xfrm>
            <a:off x="2453540" y="2440653"/>
            <a:ext cx="8157028" cy="98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lvl="0" algn="ctr" eaLnBrk="0" fontAlgn="base" hangingPunct="0">
              <a:lnSpc>
                <a:spcPct val="150000"/>
              </a:lnSpc>
              <a:spcBef>
                <a:spcPct val="0"/>
              </a:spcBef>
              <a:spcAft>
                <a:spcPct val="0"/>
              </a:spcAft>
              <a:defRPr/>
            </a:pPr>
            <a:r>
              <a:rPr lang="zh-CN" altLang="en-US" sz="4400" b="1" dirty="0">
                <a:solidFill>
                  <a:srgbClr val="C00000"/>
                </a:solidFill>
                <a:latin typeface="微软雅黑" panose="020B0503020204020204" pitchFamily="34" charset="-122"/>
              </a:rPr>
              <a:t>年度个人总结线上操作指南</a:t>
            </a:r>
            <a:endPar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219443" y="2349943"/>
            <a:ext cx="1031131" cy="132343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lang="en-US" altLang="zh-CN" sz="8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kumimoji="0" lang="en-US" altLang="zh-CN" sz="8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0" name="直接连接符 9"/>
          <p:cNvCxnSpPr/>
          <p:nvPr/>
        </p:nvCxnSpPr>
        <p:spPr>
          <a:xfrm flipV="1">
            <a:off x="1956360" y="3683146"/>
            <a:ext cx="876969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a:xfrm>
            <a:off x="1075351" y="43657"/>
            <a:ext cx="8783024" cy="598488"/>
          </a:xfrm>
        </p:spPr>
        <p:txBody>
          <a:bodyPr/>
          <a:lstStyle/>
          <a:p>
            <a:r>
              <a:rPr lang="zh-CN" altLang="en-US" dirty="0"/>
              <a:t>年度个人总结申请及审批流程</a:t>
            </a:r>
          </a:p>
        </p:txBody>
      </p:sp>
      <p:grpSp>
        <p:nvGrpSpPr>
          <p:cNvPr id="84" name="组合 83"/>
          <p:cNvGrpSpPr/>
          <p:nvPr/>
        </p:nvGrpSpPr>
        <p:grpSpPr>
          <a:xfrm>
            <a:off x="1496525" y="1466165"/>
            <a:ext cx="1834436" cy="3162327"/>
            <a:chOff x="2779701" y="761123"/>
            <a:chExt cx="1834436" cy="3162327"/>
          </a:xfrm>
        </p:grpSpPr>
        <p:sp>
          <p:nvSpPr>
            <p:cNvPr id="6" name="圆角矩形 5">
              <a:hlinkClick r:id="rId4" action="ppaction://hlinksldjump"/>
            </p:cNvPr>
            <p:cNvSpPr/>
            <p:nvPr/>
          </p:nvSpPr>
          <p:spPr>
            <a:xfrm>
              <a:off x="3600054" y="761123"/>
              <a:ext cx="364331" cy="1250156"/>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学生填写</a:t>
              </a:r>
            </a:p>
          </p:txBody>
        </p:sp>
        <p:sp>
          <p:nvSpPr>
            <p:cNvPr id="15" name="文本框 14"/>
            <p:cNvSpPr txBox="1"/>
            <p:nvPr/>
          </p:nvSpPr>
          <p:spPr>
            <a:xfrm>
              <a:off x="2779701" y="2230679"/>
              <a:ext cx="1834436" cy="1692771"/>
            </a:xfrm>
            <a:prstGeom prst="rect">
              <a:avLst/>
            </a:prstGeom>
            <a:noFill/>
          </p:spPr>
          <p:txBody>
            <a:bodyPr wrap="square" rtlCol="0">
              <a:spAutoFit/>
            </a:bodyPr>
            <a:lstStyle/>
            <a:p>
              <a:pPr algn="ctr"/>
              <a:r>
                <a:rPr lang="en-US" altLang="zh-CN" b="1" dirty="0"/>
                <a:t>1.【</a:t>
              </a:r>
              <a:r>
                <a:rPr lang="zh-CN" altLang="en-US" b="1" dirty="0"/>
                <a:t>学生</a:t>
              </a:r>
              <a:r>
                <a:rPr lang="en-US" altLang="zh-CN" b="1" dirty="0"/>
                <a:t>】</a:t>
              </a:r>
            </a:p>
            <a:p>
              <a:pPr algn="ctr"/>
              <a:r>
                <a:rPr lang="zh-CN" altLang="en-US" b="1" dirty="0"/>
                <a:t>获得</a:t>
              </a:r>
              <a:r>
                <a:rPr lang="zh-CN" altLang="en-US" b="1" dirty="0">
                  <a:solidFill>
                    <a:srgbClr val="C00000"/>
                  </a:solidFill>
                  <a:highlight>
                    <a:srgbClr val="FFFF00"/>
                  </a:highlight>
                </a:rPr>
                <a:t>上一年助学金学生提交</a:t>
              </a:r>
              <a:r>
                <a:rPr lang="zh-CN" altLang="en-US" b="1" dirty="0"/>
                <a:t>年度个人总结</a:t>
              </a:r>
              <a:endParaRPr lang="en-US" altLang="zh-CN" b="1" dirty="0"/>
            </a:p>
            <a:p>
              <a:pPr algn="ctr"/>
              <a:r>
                <a:rPr lang="zh-CN" altLang="en-US" sz="1600" b="1" dirty="0"/>
                <a:t>（包含</a:t>
              </a:r>
              <a:r>
                <a:rPr lang="zh-CN" altLang="en-US" sz="1600" b="1" dirty="0">
                  <a:solidFill>
                    <a:srgbClr val="C00000"/>
                  </a:solidFill>
                </a:rPr>
                <a:t>基本</a:t>
              </a:r>
              <a:r>
                <a:rPr lang="zh-CN" altLang="en-US" sz="1600" b="1" dirty="0"/>
                <a:t>助学金和</a:t>
              </a:r>
              <a:r>
                <a:rPr lang="zh-CN" altLang="en-US" sz="1600" b="1" dirty="0">
                  <a:solidFill>
                    <a:srgbClr val="C00000"/>
                  </a:solidFill>
                </a:rPr>
                <a:t>补充</a:t>
              </a:r>
              <a:r>
                <a:rPr lang="zh-CN" altLang="en-US" sz="1600" b="1" dirty="0"/>
                <a:t>助学金）</a:t>
              </a:r>
              <a:endParaRPr lang="en-US" altLang="zh-CN" sz="1600" b="1" dirty="0"/>
            </a:p>
          </p:txBody>
        </p:sp>
      </p:grpSp>
      <p:grpSp>
        <p:nvGrpSpPr>
          <p:cNvPr id="85" name="组合 84"/>
          <p:cNvGrpSpPr/>
          <p:nvPr/>
        </p:nvGrpSpPr>
        <p:grpSpPr>
          <a:xfrm>
            <a:off x="3433578" y="1466165"/>
            <a:ext cx="1559720" cy="3497305"/>
            <a:chOff x="4506112" y="761123"/>
            <a:chExt cx="1559720" cy="3497305"/>
          </a:xfrm>
        </p:grpSpPr>
        <p:sp>
          <p:nvSpPr>
            <p:cNvPr id="24" name="圆角矩形 23"/>
            <p:cNvSpPr/>
            <p:nvPr/>
          </p:nvSpPr>
          <p:spPr>
            <a:xfrm>
              <a:off x="5108179" y="761123"/>
              <a:ext cx="364331" cy="1250156"/>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思政考核</a:t>
              </a:r>
            </a:p>
          </p:txBody>
        </p:sp>
        <p:sp>
          <p:nvSpPr>
            <p:cNvPr id="25" name="文本框 24"/>
            <p:cNvSpPr txBox="1"/>
            <p:nvPr/>
          </p:nvSpPr>
          <p:spPr>
            <a:xfrm>
              <a:off x="4506112" y="2227103"/>
              <a:ext cx="1559720" cy="2031325"/>
            </a:xfrm>
            <a:prstGeom prst="rect">
              <a:avLst/>
            </a:prstGeom>
            <a:noFill/>
          </p:spPr>
          <p:txBody>
            <a:bodyPr wrap="square" rtlCol="0">
              <a:spAutoFit/>
            </a:bodyPr>
            <a:lstStyle/>
            <a:p>
              <a:pPr algn="ctr"/>
              <a:r>
                <a:rPr lang="en-US" altLang="zh-CN" b="1" dirty="0"/>
                <a:t>2.【</a:t>
              </a:r>
              <a:r>
                <a:rPr lang="zh-CN" altLang="en-US" b="1" dirty="0"/>
                <a:t>思政</a:t>
              </a:r>
              <a:r>
                <a:rPr lang="en-US" altLang="zh-CN" b="1" dirty="0"/>
                <a:t>】</a:t>
              </a:r>
            </a:p>
            <a:p>
              <a:pPr algn="ctr"/>
              <a:r>
                <a:rPr lang="zh-CN" altLang="en-US" b="1" dirty="0"/>
                <a:t>进行审核，并对上一年获得补充助学金的同学进行</a:t>
              </a:r>
              <a:r>
                <a:rPr lang="en-US" altLang="zh-CN" b="1" dirty="0">
                  <a:solidFill>
                    <a:srgbClr val="C00000"/>
                  </a:solidFill>
                </a:rPr>
                <a:t>ABC</a:t>
              </a:r>
              <a:r>
                <a:rPr lang="zh-CN" altLang="en-US" b="1" dirty="0"/>
                <a:t>档</a:t>
              </a:r>
              <a:endParaRPr lang="en-US" altLang="zh-CN" b="1" dirty="0"/>
            </a:p>
            <a:p>
              <a:pPr algn="ctr"/>
              <a:r>
                <a:rPr lang="zh-CN" altLang="en-US" b="1" dirty="0"/>
                <a:t>考核评定</a:t>
              </a:r>
              <a:endParaRPr lang="zh-CN" altLang="en-US" b="1" dirty="0">
                <a:highlight>
                  <a:srgbClr val="FFFF00"/>
                </a:highlight>
              </a:endParaRPr>
            </a:p>
          </p:txBody>
        </p:sp>
      </p:grpSp>
      <p:grpSp>
        <p:nvGrpSpPr>
          <p:cNvPr id="86" name="组合 85"/>
          <p:cNvGrpSpPr/>
          <p:nvPr/>
        </p:nvGrpSpPr>
        <p:grpSpPr>
          <a:xfrm>
            <a:off x="5182791" y="1466165"/>
            <a:ext cx="1559720" cy="2097881"/>
            <a:chOff x="6018609" y="761123"/>
            <a:chExt cx="1559720" cy="2097881"/>
          </a:xfrm>
        </p:grpSpPr>
        <p:sp>
          <p:nvSpPr>
            <p:cNvPr id="26" name="圆角矩形 25">
              <a:hlinkClick r:id="" action="ppaction://noaction"/>
            </p:cNvPr>
            <p:cNvSpPr/>
            <p:nvPr/>
          </p:nvSpPr>
          <p:spPr>
            <a:xfrm>
              <a:off x="6616304" y="761123"/>
              <a:ext cx="364331" cy="1250156"/>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院系审核</a:t>
              </a:r>
            </a:p>
          </p:txBody>
        </p:sp>
        <p:sp>
          <p:nvSpPr>
            <p:cNvPr id="27" name="文本框 26"/>
            <p:cNvSpPr txBox="1"/>
            <p:nvPr/>
          </p:nvSpPr>
          <p:spPr>
            <a:xfrm>
              <a:off x="6018609" y="2212673"/>
              <a:ext cx="1559720" cy="646331"/>
            </a:xfrm>
            <a:prstGeom prst="rect">
              <a:avLst/>
            </a:prstGeom>
            <a:noFill/>
          </p:spPr>
          <p:txBody>
            <a:bodyPr wrap="square" rtlCol="0">
              <a:spAutoFit/>
            </a:bodyPr>
            <a:lstStyle/>
            <a:p>
              <a:pPr algn="ctr"/>
              <a:r>
                <a:rPr lang="en-US" altLang="zh-CN" b="1" dirty="0"/>
                <a:t>3.【</a:t>
              </a:r>
              <a:r>
                <a:rPr lang="zh-CN" altLang="en-US" b="1" dirty="0"/>
                <a:t>院系</a:t>
              </a:r>
              <a:r>
                <a:rPr lang="en-US" altLang="zh-CN" b="1" dirty="0"/>
                <a:t>】</a:t>
              </a:r>
            </a:p>
            <a:p>
              <a:pPr algn="ctr"/>
              <a:r>
                <a:rPr lang="zh-CN" altLang="en-US" b="1" dirty="0"/>
                <a:t>进行审核</a:t>
              </a:r>
            </a:p>
          </p:txBody>
        </p:sp>
      </p:grpSp>
      <p:grpSp>
        <p:nvGrpSpPr>
          <p:cNvPr id="87" name="组合 86"/>
          <p:cNvGrpSpPr/>
          <p:nvPr/>
        </p:nvGrpSpPr>
        <p:grpSpPr>
          <a:xfrm>
            <a:off x="6690915" y="1334899"/>
            <a:ext cx="1559720" cy="2248374"/>
            <a:chOff x="7526733" y="629857"/>
            <a:chExt cx="1559720" cy="2248374"/>
          </a:xfrm>
        </p:grpSpPr>
        <p:sp>
          <p:nvSpPr>
            <p:cNvPr id="28" name="圆角矩形 27"/>
            <p:cNvSpPr/>
            <p:nvPr/>
          </p:nvSpPr>
          <p:spPr>
            <a:xfrm>
              <a:off x="8124428" y="629857"/>
              <a:ext cx="364331" cy="1512689"/>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学生处审核</a:t>
              </a:r>
            </a:p>
          </p:txBody>
        </p:sp>
        <p:sp>
          <p:nvSpPr>
            <p:cNvPr id="29" name="文本框 28"/>
            <p:cNvSpPr txBox="1"/>
            <p:nvPr/>
          </p:nvSpPr>
          <p:spPr>
            <a:xfrm>
              <a:off x="7526733" y="2231900"/>
              <a:ext cx="1559720" cy="646331"/>
            </a:xfrm>
            <a:prstGeom prst="rect">
              <a:avLst/>
            </a:prstGeom>
            <a:noFill/>
          </p:spPr>
          <p:txBody>
            <a:bodyPr wrap="square" rtlCol="0">
              <a:spAutoFit/>
            </a:bodyPr>
            <a:lstStyle/>
            <a:p>
              <a:pPr algn="ctr"/>
              <a:r>
                <a:rPr lang="en-US" altLang="zh-CN" b="1" dirty="0"/>
                <a:t>4.【</a:t>
              </a:r>
              <a:r>
                <a:rPr lang="zh-CN" altLang="en-US" b="1" dirty="0"/>
                <a:t>学生处</a:t>
              </a:r>
              <a:r>
                <a:rPr lang="en-US" altLang="zh-CN" b="1" dirty="0"/>
                <a:t>】</a:t>
              </a:r>
            </a:p>
            <a:p>
              <a:pPr algn="ctr"/>
              <a:r>
                <a:rPr lang="zh-CN" altLang="en-US" b="1" dirty="0"/>
                <a:t>进行审核</a:t>
              </a:r>
            </a:p>
          </p:txBody>
        </p:sp>
      </p:grpSp>
      <p:cxnSp>
        <p:nvCxnSpPr>
          <p:cNvPr id="31" name="直接箭头连接符 30"/>
          <p:cNvCxnSpPr>
            <a:stCxn id="6" idx="3"/>
            <a:endCxn id="24" idx="1"/>
          </p:cNvCxnSpPr>
          <p:nvPr/>
        </p:nvCxnSpPr>
        <p:spPr>
          <a:xfrm>
            <a:off x="2681209" y="2091243"/>
            <a:ext cx="13544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4" idx="3"/>
            <a:endCxn id="26" idx="1"/>
          </p:cNvCxnSpPr>
          <p:nvPr/>
        </p:nvCxnSpPr>
        <p:spPr>
          <a:xfrm>
            <a:off x="4399976" y="2091243"/>
            <a:ext cx="13805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6" idx="3"/>
            <a:endCxn id="28" idx="1"/>
          </p:cNvCxnSpPr>
          <p:nvPr/>
        </p:nvCxnSpPr>
        <p:spPr>
          <a:xfrm>
            <a:off x="6144817" y="2091243"/>
            <a:ext cx="11437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rot="5400000">
            <a:off x="-1129304" y="2485640"/>
            <a:ext cx="4226808" cy="718487"/>
          </a:xfrm>
          <a:prstGeom prst="parallelogram">
            <a:avLst>
              <a:gd name="adj"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400" b="1" dirty="0"/>
              <a:t>年度个人总结流程</a:t>
            </a:r>
          </a:p>
        </p:txBody>
      </p:sp>
      <p:sp>
        <p:nvSpPr>
          <p:cNvPr id="57" name="圆角矩形 56">
            <a:hlinkClick r:id="rId5" action="ppaction://hlinksldjump"/>
          </p:cNvPr>
          <p:cNvSpPr/>
          <p:nvPr/>
        </p:nvSpPr>
        <p:spPr>
          <a:xfrm>
            <a:off x="9581665" y="1466165"/>
            <a:ext cx="364331" cy="1250156"/>
          </a:xfrm>
          <a:prstGeom prst="round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学生打印</a:t>
            </a:r>
          </a:p>
        </p:txBody>
      </p:sp>
      <p:sp>
        <p:nvSpPr>
          <p:cNvPr id="62" name="文本框 61"/>
          <p:cNvSpPr txBox="1"/>
          <p:nvPr/>
        </p:nvSpPr>
        <p:spPr>
          <a:xfrm>
            <a:off x="8345885" y="2906164"/>
            <a:ext cx="2994663" cy="1754326"/>
          </a:xfrm>
          <a:prstGeom prst="rect">
            <a:avLst/>
          </a:prstGeom>
          <a:noFill/>
        </p:spPr>
        <p:txBody>
          <a:bodyPr wrap="square" rtlCol="0">
            <a:spAutoFit/>
          </a:bodyPr>
          <a:lstStyle/>
          <a:p>
            <a:pPr algn="ctr"/>
            <a:r>
              <a:rPr lang="en-US" altLang="zh-CN" b="1" dirty="0"/>
              <a:t>5.【</a:t>
            </a:r>
            <a:r>
              <a:rPr lang="zh-CN" altLang="en-US" b="1" dirty="0"/>
              <a:t>学生</a:t>
            </a:r>
            <a:r>
              <a:rPr lang="en-US" altLang="zh-CN" b="1" dirty="0"/>
              <a:t>】</a:t>
            </a:r>
          </a:p>
          <a:p>
            <a:pPr algn="ctr"/>
            <a:r>
              <a:rPr lang="zh-CN" altLang="en-US" b="1" dirty="0"/>
              <a:t>获得</a:t>
            </a:r>
            <a:r>
              <a:rPr lang="zh-CN" altLang="en-US" b="1" dirty="0">
                <a:solidFill>
                  <a:srgbClr val="C00000"/>
                </a:solidFill>
                <a:highlight>
                  <a:srgbClr val="FFFF00"/>
                </a:highlight>
              </a:rPr>
              <a:t>本年度跟踪续评</a:t>
            </a:r>
            <a:r>
              <a:rPr lang="zh-CN" altLang="en-US" b="1" dirty="0">
                <a:solidFill>
                  <a:srgbClr val="C00000"/>
                </a:solidFill>
              </a:rPr>
              <a:t>的同学</a:t>
            </a:r>
            <a:endParaRPr lang="en-US" altLang="zh-CN" b="1" dirty="0">
              <a:solidFill>
                <a:srgbClr val="C00000"/>
              </a:solidFill>
            </a:endParaRPr>
          </a:p>
          <a:p>
            <a:pPr algn="ctr"/>
            <a:r>
              <a:rPr lang="zh-CN" altLang="en-US" b="1" dirty="0"/>
              <a:t>将年度个人总结</a:t>
            </a:r>
            <a:r>
              <a:rPr lang="zh-CN" altLang="en-US" b="1" dirty="0">
                <a:solidFill>
                  <a:srgbClr val="C00000"/>
                </a:solidFill>
              </a:rPr>
              <a:t>提交纸质材料至院系事务老师</a:t>
            </a:r>
            <a:r>
              <a:rPr lang="zh-CN" altLang="en-US" b="1" dirty="0"/>
              <a:t>，其他学生只需线上申请，无需提供纸质材料</a:t>
            </a:r>
          </a:p>
        </p:txBody>
      </p:sp>
      <p:cxnSp>
        <p:nvCxnSpPr>
          <p:cNvPr id="64" name="直接箭头连接符 63"/>
          <p:cNvCxnSpPr>
            <a:stCxn id="28" idx="3"/>
            <a:endCxn id="57" idx="1"/>
          </p:cNvCxnSpPr>
          <p:nvPr/>
        </p:nvCxnSpPr>
        <p:spPr>
          <a:xfrm flipV="1">
            <a:off x="7652941" y="2091243"/>
            <a:ext cx="192872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42883" y="5298938"/>
            <a:ext cx="10699006" cy="1328312"/>
          </a:xfrm>
          <a:prstGeom prst="rect">
            <a:avLst/>
          </a:prstGeom>
          <a:ln w="19050">
            <a:solidFill>
              <a:schemeClr val="tx1"/>
            </a:solidFill>
            <a:prstDash val="lgDashDotDot"/>
          </a:ln>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lnSpc>
                <a:spcPts val="1500"/>
              </a:lnSpc>
              <a:spcBef>
                <a:spcPts val="600"/>
              </a:spcBef>
              <a:spcAft>
                <a:spcPts val="600"/>
              </a:spcAft>
              <a:defRPr/>
            </a:pPr>
            <a:r>
              <a:rPr lang="en-US" altLang="zh-CN" sz="1400" b="1" dirty="0">
                <a:solidFill>
                  <a:srgbClr val="C00000"/>
                </a:solidFill>
                <a:latin typeface="+mn-ea"/>
              </a:rPr>
              <a:t>A</a:t>
            </a:r>
            <a:r>
              <a:rPr lang="zh-CN" altLang="en-US" sz="1400" b="1" dirty="0">
                <a:solidFill>
                  <a:srgbClr val="C00000"/>
                </a:solidFill>
                <a:latin typeface="+mn-ea"/>
              </a:rPr>
              <a:t>档</a:t>
            </a:r>
            <a:r>
              <a:rPr lang="en-US" altLang="zh-CN" sz="1400" b="1" dirty="0">
                <a:solidFill>
                  <a:srgbClr val="C00000"/>
                </a:solidFill>
                <a:latin typeface="+mn-ea"/>
              </a:rPr>
              <a:t>30%</a:t>
            </a:r>
            <a:r>
              <a:rPr lang="zh-CN" altLang="en-US" sz="1400" b="1" dirty="0">
                <a:solidFill>
                  <a:srgbClr val="C00000"/>
                </a:solidFill>
                <a:latin typeface="+mn-ea"/>
              </a:rPr>
              <a:t>：计划完成为</a:t>
            </a:r>
            <a:r>
              <a:rPr lang="en-US" altLang="zh-CN" sz="1400" b="1" dirty="0">
                <a:solidFill>
                  <a:srgbClr val="C00000"/>
                </a:solidFill>
                <a:latin typeface="+mn-ea"/>
              </a:rPr>
              <a:t>100%</a:t>
            </a:r>
            <a:r>
              <a:rPr lang="zh-CN" altLang="en-US" sz="1400" b="1" dirty="0">
                <a:solidFill>
                  <a:srgbClr val="C00000"/>
                </a:solidFill>
                <a:latin typeface="+mn-ea"/>
              </a:rPr>
              <a:t>、成绩排名年级前</a:t>
            </a:r>
            <a:r>
              <a:rPr lang="en-US" altLang="zh-CN" sz="1400" b="1" dirty="0">
                <a:solidFill>
                  <a:srgbClr val="C00000"/>
                </a:solidFill>
                <a:latin typeface="+mn-ea"/>
              </a:rPr>
              <a:t>50%</a:t>
            </a:r>
            <a:r>
              <a:rPr lang="zh-CN" altLang="en-US" sz="1400" b="1" dirty="0">
                <a:solidFill>
                  <a:srgbClr val="C00000"/>
                </a:solidFill>
                <a:latin typeface="+mn-ea"/>
              </a:rPr>
              <a:t>、积极参加公益</a:t>
            </a:r>
            <a:r>
              <a:rPr lang="en-US" altLang="zh-CN" sz="1400" b="1" dirty="0">
                <a:solidFill>
                  <a:srgbClr val="C00000"/>
                </a:solidFill>
                <a:latin typeface="+mn-ea"/>
              </a:rPr>
              <a:t>/</a:t>
            </a:r>
            <a:r>
              <a:rPr lang="zh-CN" altLang="en-US" sz="1400" b="1" dirty="0">
                <a:solidFill>
                  <a:srgbClr val="C00000"/>
                </a:solidFill>
                <a:latin typeface="+mn-ea"/>
              </a:rPr>
              <a:t>课内外活动（以上三条皆满足）</a:t>
            </a:r>
            <a:endParaRPr lang="en-US" altLang="zh-CN" sz="1400" b="1" dirty="0">
              <a:solidFill>
                <a:srgbClr val="C00000"/>
              </a:solidFill>
              <a:latin typeface="+mn-ea"/>
            </a:endParaRPr>
          </a:p>
          <a:p>
            <a:pPr eaLnBrk="1" fontAlgn="auto" hangingPunct="1">
              <a:lnSpc>
                <a:spcPts val="1500"/>
              </a:lnSpc>
              <a:spcBef>
                <a:spcPts val="600"/>
              </a:spcBef>
              <a:spcAft>
                <a:spcPts val="600"/>
              </a:spcAft>
              <a:defRPr/>
            </a:pPr>
            <a:r>
              <a:rPr lang="en-US" altLang="zh-CN" sz="1400" b="1" dirty="0">
                <a:solidFill>
                  <a:srgbClr val="C00000"/>
                </a:solidFill>
                <a:latin typeface="+mn-ea"/>
              </a:rPr>
              <a:t>B</a:t>
            </a:r>
            <a:r>
              <a:rPr lang="zh-CN" altLang="en-US" sz="1400" b="1" dirty="0">
                <a:solidFill>
                  <a:srgbClr val="C00000"/>
                </a:solidFill>
                <a:latin typeface="+mn-ea"/>
              </a:rPr>
              <a:t>档</a:t>
            </a:r>
            <a:r>
              <a:rPr lang="en-US" altLang="zh-CN" sz="1400" b="1" dirty="0">
                <a:solidFill>
                  <a:srgbClr val="C00000"/>
                </a:solidFill>
                <a:latin typeface="+mn-ea"/>
              </a:rPr>
              <a:t>40%</a:t>
            </a:r>
            <a:r>
              <a:rPr lang="zh-CN" altLang="en-US" sz="1400" b="1" dirty="0">
                <a:solidFill>
                  <a:srgbClr val="C00000"/>
                </a:solidFill>
                <a:latin typeface="+mn-ea"/>
              </a:rPr>
              <a:t>：计划完成为</a:t>
            </a:r>
            <a:r>
              <a:rPr lang="en-US" altLang="zh-CN" sz="1400" b="1" dirty="0">
                <a:solidFill>
                  <a:srgbClr val="C00000"/>
                </a:solidFill>
                <a:latin typeface="+mn-ea"/>
              </a:rPr>
              <a:t>75%</a:t>
            </a:r>
            <a:r>
              <a:rPr lang="zh-CN" altLang="en-US" sz="1400" b="1" dirty="0">
                <a:solidFill>
                  <a:srgbClr val="C00000"/>
                </a:solidFill>
                <a:latin typeface="+mn-ea"/>
              </a:rPr>
              <a:t>且上一学年成绩挂科少于三门</a:t>
            </a:r>
            <a:endParaRPr lang="en-US" altLang="zh-CN" sz="1400" b="1" dirty="0">
              <a:solidFill>
                <a:srgbClr val="C00000"/>
              </a:solidFill>
              <a:latin typeface="+mn-ea"/>
            </a:endParaRPr>
          </a:p>
          <a:p>
            <a:pPr eaLnBrk="1" fontAlgn="auto" hangingPunct="1">
              <a:lnSpc>
                <a:spcPts val="1500"/>
              </a:lnSpc>
              <a:spcBef>
                <a:spcPts val="600"/>
              </a:spcBef>
              <a:spcAft>
                <a:spcPts val="600"/>
              </a:spcAft>
              <a:defRPr/>
            </a:pPr>
            <a:r>
              <a:rPr lang="en-US" altLang="zh-CN" sz="1400" b="1" dirty="0">
                <a:solidFill>
                  <a:srgbClr val="C00000"/>
                </a:solidFill>
                <a:latin typeface="+mn-ea"/>
              </a:rPr>
              <a:t>C</a:t>
            </a:r>
            <a:r>
              <a:rPr lang="zh-CN" altLang="en-US" sz="1400" b="1" dirty="0">
                <a:solidFill>
                  <a:srgbClr val="C00000"/>
                </a:solidFill>
                <a:latin typeface="+mn-ea"/>
              </a:rPr>
              <a:t>档</a:t>
            </a:r>
            <a:r>
              <a:rPr lang="en-US" altLang="zh-CN" sz="1400" b="1" dirty="0">
                <a:solidFill>
                  <a:srgbClr val="C00000"/>
                </a:solidFill>
                <a:latin typeface="+mn-ea"/>
              </a:rPr>
              <a:t>30%</a:t>
            </a:r>
            <a:r>
              <a:rPr lang="zh-CN" altLang="en-US" sz="1400" b="1" dirty="0">
                <a:solidFill>
                  <a:srgbClr val="C00000"/>
                </a:solidFill>
                <a:latin typeface="+mn-ea"/>
              </a:rPr>
              <a:t>：计划完成小于</a:t>
            </a:r>
            <a:r>
              <a:rPr lang="en-US" altLang="zh-CN" sz="1400" b="1" dirty="0">
                <a:solidFill>
                  <a:srgbClr val="C00000"/>
                </a:solidFill>
                <a:latin typeface="+mn-ea"/>
              </a:rPr>
              <a:t>50%</a:t>
            </a:r>
            <a:r>
              <a:rPr lang="zh-CN" altLang="en-US" sz="1400" b="1" dirty="0">
                <a:solidFill>
                  <a:srgbClr val="C00000"/>
                </a:solidFill>
                <a:latin typeface="+mn-ea"/>
              </a:rPr>
              <a:t>、成绩出现三门（含</a:t>
            </a:r>
            <a:r>
              <a:rPr lang="en-US" altLang="zh-CN" sz="1400" b="1" dirty="0">
                <a:solidFill>
                  <a:srgbClr val="C00000"/>
                </a:solidFill>
                <a:latin typeface="+mn-ea"/>
              </a:rPr>
              <a:t>3</a:t>
            </a:r>
            <a:r>
              <a:rPr lang="zh-CN" altLang="en-US" sz="1400" b="1" dirty="0">
                <a:solidFill>
                  <a:srgbClr val="C00000"/>
                </a:solidFill>
                <a:latin typeface="+mn-ea"/>
              </a:rPr>
              <a:t>门）以上挂科、生活铺张浪费，过度娱乐，奢侈消费或无故拒绝参加设奖方活动。</a:t>
            </a:r>
            <a:endParaRPr lang="en-US" altLang="zh-CN" sz="1400" b="1" dirty="0">
              <a:solidFill>
                <a:srgbClr val="C00000"/>
              </a:solidFill>
              <a:latin typeface="+mn-ea"/>
            </a:endParaRPr>
          </a:p>
          <a:p>
            <a:pPr eaLnBrk="1" fontAlgn="auto" hangingPunct="1">
              <a:lnSpc>
                <a:spcPts val="1500"/>
              </a:lnSpc>
              <a:spcBef>
                <a:spcPts val="600"/>
              </a:spcBef>
              <a:spcAft>
                <a:spcPts val="600"/>
              </a:spcAft>
              <a:defRPr/>
            </a:pPr>
            <a:r>
              <a:rPr lang="zh-CN" altLang="zh-CN" sz="1400" b="1" dirty="0">
                <a:solidFill>
                  <a:srgbClr val="C00000"/>
                </a:solidFill>
                <a:latin typeface="+mn-ea"/>
              </a:rPr>
              <a:t>※</a:t>
            </a:r>
            <a:r>
              <a:rPr lang="zh-CN" altLang="en-US" sz="1400" b="1" dirty="0">
                <a:highlight>
                  <a:srgbClr val="FFFF00"/>
                </a:highlight>
              </a:rPr>
              <a:t>考核</a:t>
            </a:r>
            <a:r>
              <a:rPr lang="en-US" altLang="zh-CN" sz="1400" b="1" dirty="0">
                <a:highlight>
                  <a:srgbClr val="FFFF00"/>
                </a:highlight>
              </a:rPr>
              <a:t>C</a:t>
            </a:r>
            <a:r>
              <a:rPr lang="zh-CN" altLang="en-US" sz="1400" b="1" dirty="0">
                <a:highlight>
                  <a:srgbClr val="FFFF00"/>
                </a:highlight>
              </a:rPr>
              <a:t>档学生自动取消本年度申请资格</a:t>
            </a:r>
          </a:p>
        </p:txBody>
      </p:sp>
      <p:sp>
        <p:nvSpPr>
          <p:cNvPr id="3" name="矩形 2"/>
          <p:cNvSpPr/>
          <p:nvPr/>
        </p:nvSpPr>
        <p:spPr>
          <a:xfrm>
            <a:off x="1202127" y="4946323"/>
            <a:ext cx="2492990" cy="369332"/>
          </a:xfrm>
          <a:prstGeom prst="rect">
            <a:avLst/>
          </a:prstGeom>
        </p:spPr>
        <p:txBody>
          <a:bodyPr wrap="none">
            <a:spAutoFit/>
          </a:bodyPr>
          <a:lstStyle/>
          <a:p>
            <a:pPr algn="ctr"/>
            <a:r>
              <a:rPr lang="zh-CN" altLang="en-US" b="1" dirty="0">
                <a:highlight>
                  <a:srgbClr val="FFFF00"/>
                </a:highlight>
              </a:rPr>
              <a:t>思政教师考核评定原则</a:t>
            </a:r>
          </a:p>
        </p:txBody>
      </p:sp>
      <p:sp>
        <p:nvSpPr>
          <p:cNvPr id="5" name="箭头: 下 4"/>
          <p:cNvSpPr/>
          <p:nvPr/>
        </p:nvSpPr>
        <p:spPr>
          <a:xfrm>
            <a:off x="3939574" y="5000756"/>
            <a:ext cx="547727" cy="243750"/>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4"/>
          </p:nvPr>
        </p:nvSpPr>
        <p:spPr>
          <a:xfrm>
            <a:off x="1153507" y="90420"/>
            <a:ext cx="7081677" cy="598488"/>
          </a:xfrm>
        </p:spPr>
        <p:txBody>
          <a:bodyPr/>
          <a:lstStyle/>
          <a:p>
            <a:r>
              <a:rPr lang="zh-CN" altLang="en-US" dirty="0"/>
              <a:t>线上申请指南</a:t>
            </a:r>
            <a:r>
              <a:rPr lang="en-US" altLang="zh-CN" dirty="0"/>
              <a:t>——</a:t>
            </a:r>
            <a:r>
              <a:rPr lang="zh-CN" altLang="en-US" dirty="0"/>
              <a:t>年度</a:t>
            </a:r>
            <a:r>
              <a:rPr lang="zh-CN" altLang="zh-CN" dirty="0"/>
              <a:t>个人总结</a:t>
            </a:r>
          </a:p>
        </p:txBody>
      </p:sp>
      <p:sp>
        <p:nvSpPr>
          <p:cNvPr id="10" name="Rectangle 14"/>
          <p:cNvSpPr>
            <a:spLocks noChangeArrowheads="1"/>
          </p:cNvSpPr>
          <p:nvPr/>
        </p:nvSpPr>
        <p:spPr bwMode="auto">
          <a:xfrm>
            <a:off x="537335" y="933620"/>
            <a:ext cx="98436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pPr>
            <a:r>
              <a:rPr lang="en-US" altLang="zh-CN" sz="1400" b="1" dirty="0">
                <a:latin typeface="+mn-ea"/>
                <a:cs typeface="Times New Roman" panose="02020603050405020304" pitchFamily="18" charset="0"/>
              </a:rPr>
              <a:t>1.</a:t>
            </a:r>
            <a:r>
              <a:rPr lang="zh-CN" altLang="zh-CN" sz="1400" b="1" dirty="0">
                <a:latin typeface="+mn-ea"/>
                <a:cs typeface="Times New Roman" panose="02020603050405020304" pitchFamily="18" charset="0"/>
              </a:rPr>
              <a:t>通过</a:t>
            </a:r>
            <a:r>
              <a:rPr lang="en-US" altLang="zh-CN" sz="1400" b="1" dirty="0" err="1">
                <a:latin typeface="+mn-ea"/>
                <a:cs typeface="Times New Roman" panose="02020603050405020304" pitchFamily="18" charset="0"/>
              </a:rPr>
              <a:t>Jaccount</a:t>
            </a:r>
            <a:r>
              <a:rPr lang="zh-CN" altLang="en-US" sz="1400" b="1" dirty="0">
                <a:latin typeface="+mn-ea"/>
                <a:cs typeface="Times New Roman" panose="02020603050405020304" pitchFamily="18" charset="0"/>
              </a:rPr>
              <a:t>登陆</a:t>
            </a:r>
            <a:r>
              <a:rPr lang="zh-CN" altLang="zh-CN" sz="1400" b="1" dirty="0">
                <a:latin typeface="+mn-ea"/>
                <a:cs typeface="Times New Roman" panose="02020603050405020304" pitchFamily="18" charset="0"/>
              </a:rPr>
              <a:t>我的数字交大（</a:t>
            </a:r>
            <a:r>
              <a:rPr lang="en-US" altLang="zh-CN" sz="1400" b="1" dirty="0">
                <a:solidFill>
                  <a:srgbClr val="0070C0"/>
                </a:solidFill>
                <a:latin typeface="+mn-ea"/>
                <a:cs typeface="Times New Roman" panose="02020603050405020304" pitchFamily="18" charset="0"/>
              </a:rPr>
              <a:t>https://my.sjtu.edu.cn/</a:t>
            </a:r>
            <a:r>
              <a:rPr lang="zh-CN" altLang="zh-CN" sz="1400" b="1" dirty="0">
                <a:latin typeface="+mn-ea"/>
                <a:cs typeface="Times New Roman" panose="02020603050405020304" pitchFamily="18" charset="0"/>
              </a:rPr>
              <a:t>），选择【学生工作】点击【</a:t>
            </a:r>
            <a:r>
              <a:rPr lang="zh-CN" altLang="en-US" sz="1400" b="1" dirty="0">
                <a:latin typeface="+mn-ea"/>
                <a:cs typeface="Times New Roman" panose="02020603050405020304" pitchFamily="18" charset="0"/>
              </a:rPr>
              <a:t>年度个人总结</a:t>
            </a:r>
            <a:r>
              <a:rPr lang="zh-CN" altLang="zh-CN" sz="1400" b="1" dirty="0">
                <a:latin typeface="+mn-ea"/>
                <a:cs typeface="Times New Roman" panose="02020603050405020304" pitchFamily="18" charset="0"/>
              </a:rPr>
              <a:t>】进行填写。</a:t>
            </a:r>
          </a:p>
        </p:txBody>
      </p:sp>
      <p:grpSp>
        <p:nvGrpSpPr>
          <p:cNvPr id="18" name="组合 17"/>
          <p:cNvGrpSpPr/>
          <p:nvPr/>
        </p:nvGrpSpPr>
        <p:grpSpPr>
          <a:xfrm>
            <a:off x="10870047" y="5057475"/>
            <a:ext cx="1188823" cy="980860"/>
            <a:chOff x="10870047" y="5057475"/>
            <a:chExt cx="1188823" cy="980860"/>
          </a:xfrm>
        </p:grpSpPr>
        <p:pic>
          <p:nvPicPr>
            <p:cNvPr id="25" name="图片 24">
              <a:hlinkClick r:id="rId2" action="ppaction://hlinksldjump"/>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70047" y="5057475"/>
              <a:ext cx="1188823" cy="725487"/>
            </a:xfrm>
            <a:prstGeom prst="rect">
              <a:avLst/>
            </a:prstGeom>
          </p:spPr>
        </p:pic>
        <p:sp>
          <p:nvSpPr>
            <p:cNvPr id="17" name="文本框 16"/>
            <p:cNvSpPr txBox="1"/>
            <p:nvPr/>
          </p:nvSpPr>
          <p:spPr>
            <a:xfrm>
              <a:off x="11089996" y="5776725"/>
              <a:ext cx="748923" cy="261610"/>
            </a:xfrm>
            <a:prstGeom prst="rect">
              <a:avLst/>
            </a:prstGeom>
            <a:noFill/>
          </p:spPr>
          <p:txBody>
            <a:bodyPr wrap="none" rtlCol="0">
              <a:spAutoFit/>
            </a:bodyPr>
            <a:lstStyle/>
            <a:p>
              <a:r>
                <a:rPr lang="zh-CN" altLang="en-US" sz="1100" b="1" dirty="0">
                  <a:solidFill>
                    <a:srgbClr val="D18282"/>
                  </a:solidFill>
                </a:rPr>
                <a:t>返回流程</a:t>
              </a:r>
            </a:p>
          </p:txBody>
        </p:sp>
      </p:grpSp>
      <p:pic>
        <p:nvPicPr>
          <p:cNvPr id="5" name="图片 4"/>
          <p:cNvPicPr>
            <a:picLocks noChangeAspect="1"/>
          </p:cNvPicPr>
          <p:nvPr/>
        </p:nvPicPr>
        <p:blipFill>
          <a:blip r:embed="rId4"/>
          <a:stretch>
            <a:fillRect/>
          </a:stretch>
        </p:blipFill>
        <p:spPr>
          <a:xfrm>
            <a:off x="711796" y="1241397"/>
            <a:ext cx="4678043" cy="5115421"/>
          </a:xfrm>
          <a:prstGeom prst="rect">
            <a:avLst/>
          </a:prstGeom>
        </p:spPr>
      </p:pic>
      <p:cxnSp>
        <p:nvCxnSpPr>
          <p:cNvPr id="8" name="直接箭头连接符 7"/>
          <p:cNvCxnSpPr/>
          <p:nvPr/>
        </p:nvCxnSpPr>
        <p:spPr>
          <a:xfrm flipH="1" flipV="1">
            <a:off x="2410550" y="4737370"/>
            <a:ext cx="2905882" cy="8754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316432" y="5527562"/>
            <a:ext cx="1569660" cy="369332"/>
          </a:xfrm>
          <a:prstGeom prst="rect">
            <a:avLst/>
          </a:prstGeom>
        </p:spPr>
        <p:txBody>
          <a:bodyPr wrap="none">
            <a:spAutoFit/>
          </a:bodyPr>
          <a:lstStyle/>
          <a:p>
            <a:r>
              <a:rPr lang="zh-CN" altLang="en-US" b="1" dirty="0">
                <a:solidFill>
                  <a:srgbClr val="C00000"/>
                </a:solidFill>
                <a:latin typeface="+mn-ea"/>
                <a:cs typeface="Times New Roman" panose="02020603050405020304" pitchFamily="18" charset="0"/>
              </a:rPr>
              <a:t>年度个人总结</a:t>
            </a:r>
            <a:endParaRPr lang="zh-CN" altLang="en-US" dirty="0">
              <a:solidFill>
                <a:srgbClr val="C00000"/>
              </a:solidFill>
            </a:endParaRPr>
          </a:p>
        </p:txBody>
      </p:sp>
      <p:sp>
        <p:nvSpPr>
          <p:cNvPr id="11" name="矩形 10"/>
          <p:cNvSpPr/>
          <p:nvPr/>
        </p:nvSpPr>
        <p:spPr>
          <a:xfrm>
            <a:off x="2417497" y="2635931"/>
            <a:ext cx="640268" cy="50663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12" name="直接箭头连接符 11"/>
          <p:cNvCxnSpPr/>
          <p:nvPr/>
        </p:nvCxnSpPr>
        <p:spPr>
          <a:xfrm>
            <a:off x="1659756" y="2084597"/>
            <a:ext cx="750794" cy="365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9839" y="1270909"/>
            <a:ext cx="6611645" cy="2197777"/>
          </a:xfrm>
          <a:prstGeom prst="rect">
            <a:avLst/>
          </a:prstGeom>
        </p:spPr>
      </p:pic>
      <p:sp>
        <p:nvSpPr>
          <p:cNvPr id="14" name="矩形 13"/>
          <p:cNvSpPr/>
          <p:nvPr/>
        </p:nvSpPr>
        <p:spPr>
          <a:xfrm>
            <a:off x="5316432" y="4047061"/>
            <a:ext cx="6340197" cy="584775"/>
          </a:xfrm>
          <a:prstGeom prst="rect">
            <a:avLst/>
          </a:prstGeom>
        </p:spPr>
        <p:txBody>
          <a:bodyPr wrap="none">
            <a:spAutoFit/>
          </a:bodyPr>
          <a:lstStyle/>
          <a:p>
            <a:r>
              <a:rPr lang="zh-CN" altLang="en-US" sz="1600" b="1" dirty="0">
                <a:solidFill>
                  <a:srgbClr val="C00000"/>
                </a:solidFill>
                <a:highlight>
                  <a:srgbClr val="FFFF00"/>
                </a:highlight>
                <a:latin typeface="+mn-ea"/>
              </a:rPr>
              <a:t>照片要求：</a:t>
            </a:r>
            <a:endParaRPr lang="en-US" altLang="zh-CN" sz="1600" b="1" dirty="0">
              <a:solidFill>
                <a:srgbClr val="C00000"/>
              </a:solidFill>
              <a:highlight>
                <a:srgbClr val="FFFF00"/>
              </a:highlight>
              <a:latin typeface="+mn-ea"/>
            </a:endParaRPr>
          </a:p>
          <a:p>
            <a:r>
              <a:rPr lang="zh-CN" altLang="en-US" sz="1600" b="1" dirty="0">
                <a:solidFill>
                  <a:srgbClr val="C00000"/>
                </a:solidFill>
                <a:highlight>
                  <a:srgbClr val="FFFF00"/>
                </a:highlight>
                <a:latin typeface="+mn-ea"/>
              </a:rPr>
              <a:t>最好是证件照，本人正面免冠彩色头像，纯色背景无边框，人像清晰</a:t>
            </a:r>
          </a:p>
        </p:txBody>
      </p:sp>
      <p:cxnSp>
        <p:nvCxnSpPr>
          <p:cNvPr id="15" name="直接箭头连接符 14"/>
          <p:cNvCxnSpPr/>
          <p:nvPr/>
        </p:nvCxnSpPr>
        <p:spPr>
          <a:xfrm flipV="1">
            <a:off x="6614809" y="2811294"/>
            <a:ext cx="4255239" cy="13896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08" y="1659938"/>
            <a:ext cx="6832905" cy="7036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个人总结指南图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211" y="3907044"/>
            <a:ext cx="3491481" cy="21283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noChangeArrowheads="1"/>
          </p:cNvSpPr>
          <p:nvPr/>
        </p:nvSpPr>
        <p:spPr bwMode="auto">
          <a:xfrm>
            <a:off x="171532" y="1100089"/>
            <a:ext cx="2991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2. </a:t>
            </a:r>
            <a:r>
              <a:rPr lang="zh-CN" altLang="zh-CN" sz="1400" b="1" dirty="0">
                <a:latin typeface="+mn-ea"/>
                <a:cs typeface="Times New Roman" panose="02020603050405020304" pitchFamily="18" charset="0"/>
              </a:rPr>
              <a:t>填写过程中，</a:t>
            </a:r>
            <a:r>
              <a:rPr lang="zh-CN" altLang="en-US" sz="1400" b="1" dirty="0">
                <a:latin typeface="+mn-ea"/>
                <a:cs typeface="Times New Roman" panose="02020603050405020304" pitchFamily="18" charset="0"/>
              </a:rPr>
              <a:t>请注意以下栏目。</a:t>
            </a:r>
            <a:endParaRPr lang="zh-CN" altLang="zh-CN" sz="1400" b="1" dirty="0">
              <a:latin typeface="+mn-ea"/>
              <a:cs typeface="Times New Roman" panose="02020603050405020304" pitchFamily="18" charset="0"/>
            </a:endParaRPr>
          </a:p>
        </p:txBody>
      </p:sp>
      <p:sp>
        <p:nvSpPr>
          <p:cNvPr id="12" name="Rectangle 16"/>
          <p:cNvSpPr>
            <a:spLocks noChangeArrowheads="1"/>
          </p:cNvSpPr>
          <p:nvPr/>
        </p:nvSpPr>
        <p:spPr bwMode="auto">
          <a:xfrm>
            <a:off x="760108" y="1365079"/>
            <a:ext cx="5638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buFontTx/>
              <a:buChar char="•"/>
            </a:pPr>
            <a:r>
              <a:rPr lang="zh-CN" altLang="zh-CN" sz="1200" b="1" dirty="0">
                <a:latin typeface="+mn-ea"/>
                <a:cs typeface="Times New Roman" panose="02020603050405020304" pitchFamily="18" charset="0"/>
              </a:rPr>
              <a:t>【职业生涯规划】</a:t>
            </a:r>
            <a:r>
              <a:rPr lang="zh-CN" altLang="en-US" sz="1200" b="1" dirty="0">
                <a:latin typeface="+mn-ea"/>
                <a:cs typeface="Times New Roman" panose="02020603050405020304" pitchFamily="18" charset="0"/>
              </a:rPr>
              <a:t>栏目</a:t>
            </a:r>
            <a:r>
              <a:rPr lang="zh-CN" altLang="zh-CN" sz="1200" b="1" dirty="0">
                <a:latin typeface="+mn-ea"/>
                <a:cs typeface="Times New Roman" panose="02020603050405020304" pitchFamily="18" charset="0"/>
              </a:rPr>
              <a:t>中，深造方向与就业方向</a:t>
            </a:r>
            <a:r>
              <a:rPr lang="zh-CN" altLang="en-US" sz="1200" b="1" dirty="0">
                <a:latin typeface="+mn-ea"/>
                <a:cs typeface="Times New Roman" panose="02020603050405020304" pitchFamily="18" charset="0"/>
              </a:rPr>
              <a:t>选填一个</a:t>
            </a:r>
            <a:r>
              <a:rPr lang="zh-CN" altLang="zh-CN" sz="1200" b="1" dirty="0">
                <a:latin typeface="+mn-ea"/>
                <a:cs typeface="Times New Roman" panose="02020603050405020304" pitchFamily="18" charset="0"/>
              </a:rPr>
              <a:t>，另一个</a:t>
            </a:r>
            <a:r>
              <a:rPr lang="zh-CN" altLang="en-US" sz="1200" b="1" dirty="0">
                <a:latin typeface="+mn-ea"/>
                <a:cs typeface="Times New Roman" panose="02020603050405020304" pitchFamily="18" charset="0"/>
              </a:rPr>
              <a:t>则</a:t>
            </a:r>
            <a:r>
              <a:rPr lang="zh-CN" altLang="zh-CN" sz="1200" b="1" dirty="0">
                <a:latin typeface="+mn-ea"/>
                <a:cs typeface="Times New Roman" panose="02020603050405020304" pitchFamily="18" charset="0"/>
              </a:rPr>
              <a:t>填</a:t>
            </a:r>
            <a:r>
              <a:rPr lang="zh-CN" altLang="en-US" sz="1200" b="1" dirty="0">
                <a:latin typeface="+mn-ea"/>
                <a:cs typeface="Times New Roman" panose="02020603050405020304" pitchFamily="18" charset="0"/>
              </a:rPr>
              <a:t>“</a:t>
            </a:r>
            <a:r>
              <a:rPr lang="zh-CN" altLang="zh-CN" sz="1200" b="1" dirty="0">
                <a:latin typeface="+mn-ea"/>
                <a:cs typeface="Times New Roman" panose="02020603050405020304" pitchFamily="18" charset="0"/>
              </a:rPr>
              <a:t>无</a:t>
            </a:r>
            <a:r>
              <a:rPr lang="zh-CN" altLang="en-US" sz="1200" b="1" dirty="0">
                <a:latin typeface="+mn-ea"/>
                <a:cs typeface="Times New Roman" panose="02020603050405020304" pitchFamily="18" charset="0"/>
              </a:rPr>
              <a:t>”；</a:t>
            </a:r>
            <a:endParaRPr lang="zh-CN" altLang="zh-CN" sz="1200" b="1" dirty="0">
              <a:latin typeface="+mn-ea"/>
              <a:cs typeface="Times New Roman" panose="02020603050405020304" pitchFamily="18" charset="0"/>
            </a:endParaRPr>
          </a:p>
          <a:p>
            <a:pPr eaLnBrk="0" fontAlgn="base" hangingPunct="0">
              <a:spcBef>
                <a:spcPct val="0"/>
              </a:spcBef>
              <a:spcAft>
                <a:spcPct val="0"/>
              </a:spcAft>
              <a:buFontTx/>
              <a:buChar char="•"/>
            </a:pPr>
            <a:endParaRPr lang="zh-CN" altLang="zh-CN" sz="1200" b="1" dirty="0">
              <a:latin typeface="+mn-ea"/>
              <a:cs typeface="Times New Roman" panose="02020603050405020304" pitchFamily="18" charset="0"/>
            </a:endParaRPr>
          </a:p>
        </p:txBody>
      </p:sp>
      <p:sp>
        <p:nvSpPr>
          <p:cNvPr id="13" name="Rectangle 17"/>
          <p:cNvSpPr>
            <a:spLocks noChangeArrowheads="1"/>
          </p:cNvSpPr>
          <p:nvPr/>
        </p:nvSpPr>
        <p:spPr bwMode="auto">
          <a:xfrm>
            <a:off x="171532" y="3593625"/>
            <a:ext cx="78390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3. </a:t>
            </a:r>
            <a:r>
              <a:rPr lang="zh-CN" altLang="en-US" sz="1400" b="1" dirty="0">
                <a:latin typeface="+mn-ea"/>
                <a:cs typeface="Times New Roman" panose="02020603050405020304" pitchFamily="18" charset="0"/>
              </a:rPr>
              <a:t>填写完成后，点击左上角提交按钮后选择你的思政老师，确认后即完成年度个人总结的提交。</a:t>
            </a:r>
          </a:p>
        </p:txBody>
      </p:sp>
      <p:sp>
        <p:nvSpPr>
          <p:cNvPr id="16" name="矩形 15"/>
          <p:cNvSpPr/>
          <p:nvPr/>
        </p:nvSpPr>
        <p:spPr>
          <a:xfrm>
            <a:off x="760108" y="2528176"/>
            <a:ext cx="7342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buFontTx/>
              <a:buChar char="•"/>
            </a:pPr>
            <a:r>
              <a:rPr lang="en-US" altLang="zh-CN" sz="1200" b="1" dirty="0">
                <a:latin typeface="+mn-ea"/>
                <a:cs typeface="Times New Roman" panose="02020603050405020304" pitchFamily="18" charset="0"/>
              </a:rPr>
              <a:t>【</a:t>
            </a:r>
            <a:r>
              <a:rPr lang="zh-CN" altLang="en-US" sz="1200" b="1" dirty="0">
                <a:latin typeface="+mn-ea"/>
                <a:cs typeface="Times New Roman" panose="02020603050405020304" pitchFamily="18" charset="0"/>
              </a:rPr>
              <a:t>上一年度个人提升计划完成情况</a:t>
            </a:r>
            <a:r>
              <a:rPr lang="en-US" altLang="zh-CN" sz="1200" b="1" dirty="0">
                <a:latin typeface="+mn-ea"/>
                <a:cs typeface="Times New Roman" panose="02020603050405020304" pitchFamily="18" charset="0"/>
              </a:rPr>
              <a:t>】</a:t>
            </a:r>
            <a:r>
              <a:rPr lang="zh-CN" altLang="en-US" sz="1200" b="1" dirty="0">
                <a:latin typeface="+mn-ea"/>
                <a:cs typeface="Times New Roman" panose="02020603050405020304" pitchFamily="18" charset="0"/>
              </a:rPr>
              <a:t>栏目中，最右侧为上年度计划的完成程度，填写区间为</a:t>
            </a:r>
            <a:r>
              <a:rPr lang="en-US" altLang="zh-CN" sz="1200" b="1" dirty="0">
                <a:latin typeface="+mn-ea"/>
                <a:cs typeface="Times New Roman" panose="02020603050405020304" pitchFamily="18" charset="0"/>
              </a:rPr>
              <a:t>0%~100%</a:t>
            </a:r>
            <a:r>
              <a:rPr lang="zh-CN" altLang="en-US" sz="1200" b="1" dirty="0">
                <a:latin typeface="+mn-ea"/>
                <a:cs typeface="Times New Roman" panose="02020603050405020304" pitchFamily="18" charset="0"/>
              </a:rPr>
              <a:t>。</a:t>
            </a:r>
          </a:p>
        </p:txBody>
      </p:sp>
      <p:grpSp>
        <p:nvGrpSpPr>
          <p:cNvPr id="15" name="组合 14"/>
          <p:cNvGrpSpPr/>
          <p:nvPr/>
        </p:nvGrpSpPr>
        <p:grpSpPr>
          <a:xfrm>
            <a:off x="10855533" y="5054518"/>
            <a:ext cx="1188823" cy="980860"/>
            <a:chOff x="10870047" y="5057475"/>
            <a:chExt cx="1188823" cy="980860"/>
          </a:xfrm>
        </p:grpSpPr>
        <p:pic>
          <p:nvPicPr>
            <p:cNvPr id="17" name="图片 16">
              <a:hlinkClick r:id="rId4" action="ppaction://hlinksldjump"/>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70047" y="5057475"/>
              <a:ext cx="1188823" cy="725487"/>
            </a:xfrm>
            <a:prstGeom prst="rect">
              <a:avLst/>
            </a:prstGeom>
          </p:spPr>
        </p:pic>
        <p:sp>
          <p:nvSpPr>
            <p:cNvPr id="18" name="文本框 17"/>
            <p:cNvSpPr txBox="1"/>
            <p:nvPr/>
          </p:nvSpPr>
          <p:spPr>
            <a:xfrm>
              <a:off x="11089996" y="5776725"/>
              <a:ext cx="748923" cy="261610"/>
            </a:xfrm>
            <a:prstGeom prst="rect">
              <a:avLst/>
            </a:prstGeom>
            <a:noFill/>
          </p:spPr>
          <p:txBody>
            <a:bodyPr wrap="none" rtlCol="0">
              <a:spAutoFit/>
            </a:bodyPr>
            <a:lstStyle/>
            <a:p>
              <a:r>
                <a:rPr lang="zh-CN" altLang="en-US" sz="1100" b="1" dirty="0">
                  <a:solidFill>
                    <a:srgbClr val="D18282"/>
                  </a:solidFill>
                </a:rPr>
                <a:t>返回流程</a:t>
              </a:r>
            </a:p>
          </p:txBody>
        </p:sp>
      </p:grpSp>
      <p:pic>
        <p:nvPicPr>
          <p:cNvPr id="2" name="图片 1"/>
          <p:cNvPicPr>
            <a:picLocks noChangeAspect="1"/>
          </p:cNvPicPr>
          <p:nvPr/>
        </p:nvPicPr>
        <p:blipFill>
          <a:blip r:embed="rId6"/>
          <a:stretch>
            <a:fillRect/>
          </a:stretch>
        </p:blipFill>
        <p:spPr>
          <a:xfrm>
            <a:off x="837560" y="2779300"/>
            <a:ext cx="6755453" cy="708450"/>
          </a:xfrm>
          <a:prstGeom prst="rect">
            <a:avLst/>
          </a:prstGeom>
        </p:spPr>
      </p:pic>
      <p:sp>
        <p:nvSpPr>
          <p:cNvPr id="3" name="矩形 2"/>
          <p:cNvSpPr/>
          <p:nvPr/>
        </p:nvSpPr>
        <p:spPr>
          <a:xfrm>
            <a:off x="5193510" y="4557419"/>
            <a:ext cx="436868" cy="1357606"/>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p:cNvSpPr>
            <a:spLocks noGrp="1"/>
          </p:cNvSpPr>
          <p:nvPr>
            <p:ph type="body" sz="quarter" idx="14"/>
          </p:nvPr>
        </p:nvSpPr>
        <p:spPr/>
        <p:txBody>
          <a:bodyPr/>
          <a:lstStyle/>
          <a:p>
            <a:r>
              <a:rPr lang="zh-CN" altLang="en-US" dirty="0"/>
              <a:t>线上申请指南</a:t>
            </a:r>
            <a:r>
              <a:rPr lang="en-US" altLang="zh-CN" dirty="0"/>
              <a:t>——</a:t>
            </a:r>
            <a:r>
              <a:rPr lang="zh-CN" altLang="en-US" dirty="0"/>
              <a:t>年度</a:t>
            </a:r>
            <a:r>
              <a:rPr lang="zh-CN" altLang="zh-CN" dirty="0"/>
              <a:t>个人总结</a:t>
            </a:r>
          </a:p>
        </p:txBody>
      </p:sp>
      <p:pic>
        <p:nvPicPr>
          <p:cNvPr id="4" name="图片 3"/>
          <p:cNvPicPr>
            <a:picLocks noChangeAspect="1"/>
          </p:cNvPicPr>
          <p:nvPr/>
        </p:nvPicPr>
        <p:blipFill rotWithShape="1">
          <a:blip r:embed="rId8"/>
          <a:srcRect r="54417"/>
          <a:stretch/>
        </p:blipFill>
        <p:spPr>
          <a:xfrm>
            <a:off x="8102183" y="1953970"/>
            <a:ext cx="3610245" cy="1573987"/>
          </a:xfrm>
          <a:prstGeom prst="rect">
            <a:avLst/>
          </a:prstGeom>
        </p:spPr>
      </p:pic>
      <p:sp>
        <p:nvSpPr>
          <p:cNvPr id="19" name="Rectangle 16"/>
          <p:cNvSpPr>
            <a:spLocks noChangeArrowheads="1"/>
          </p:cNvSpPr>
          <p:nvPr/>
        </p:nvSpPr>
        <p:spPr bwMode="auto">
          <a:xfrm>
            <a:off x="8010536" y="1410501"/>
            <a:ext cx="37018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buFontTx/>
              <a:buChar char="•"/>
            </a:pPr>
            <a:r>
              <a:rPr lang="zh-CN" altLang="zh-CN" sz="1200" b="1" dirty="0">
                <a:latin typeface="+mn-ea"/>
                <a:cs typeface="Times New Roman" panose="02020603050405020304" pitchFamily="18" charset="0"/>
              </a:rPr>
              <a:t>【</a:t>
            </a:r>
            <a:r>
              <a:rPr lang="zh-CN" altLang="en-US" sz="1200" b="1" dirty="0">
                <a:latin typeface="+mn-ea"/>
                <a:cs typeface="Times New Roman" panose="02020603050405020304" pitchFamily="18" charset="0"/>
              </a:rPr>
              <a:t>总结与展望</a:t>
            </a:r>
            <a:r>
              <a:rPr lang="zh-CN" altLang="zh-CN" sz="1200" b="1" dirty="0">
                <a:latin typeface="+mn-ea"/>
                <a:cs typeface="Times New Roman" panose="02020603050405020304" pitchFamily="18" charset="0"/>
              </a:rPr>
              <a:t>】</a:t>
            </a:r>
            <a:r>
              <a:rPr lang="zh-CN" altLang="en-US" sz="1200" b="1" dirty="0">
                <a:latin typeface="+mn-ea"/>
                <a:cs typeface="Times New Roman" panose="02020603050405020304" pitchFamily="18" charset="0"/>
              </a:rPr>
              <a:t>栏目</a:t>
            </a:r>
            <a:r>
              <a:rPr lang="zh-CN" altLang="zh-CN" sz="1200" b="1" dirty="0">
                <a:latin typeface="+mn-ea"/>
                <a:cs typeface="Times New Roman" panose="02020603050405020304" pitchFamily="18" charset="0"/>
              </a:rPr>
              <a:t>中，</a:t>
            </a:r>
            <a:r>
              <a:rPr lang="zh-CN" altLang="en-US" sz="1200" b="1" dirty="0">
                <a:latin typeface="+mn-ea"/>
                <a:cs typeface="Times New Roman" panose="02020603050405020304" pitchFamily="18" charset="0"/>
              </a:rPr>
              <a:t>直接写正文，</a:t>
            </a:r>
            <a:r>
              <a:rPr lang="zh-CN" altLang="en-US" sz="1200" b="1" dirty="0">
                <a:solidFill>
                  <a:srgbClr val="C00000"/>
                </a:solidFill>
                <a:latin typeface="+mn-ea"/>
                <a:cs typeface="Times New Roman" panose="02020603050405020304" pitchFamily="18" charset="0"/>
              </a:rPr>
              <a:t>无需填写尊敬的</a:t>
            </a:r>
            <a:r>
              <a:rPr lang="en-US" altLang="zh-CN" sz="1200" b="1" dirty="0">
                <a:solidFill>
                  <a:srgbClr val="C00000"/>
                </a:solidFill>
                <a:latin typeface="+mn-ea"/>
                <a:cs typeface="Times New Roman" panose="02020603050405020304" pitchFamily="18" charset="0"/>
              </a:rPr>
              <a:t>xxx</a:t>
            </a:r>
            <a:r>
              <a:rPr lang="zh-CN" altLang="en-US" sz="1200" b="1" dirty="0">
                <a:latin typeface="+mn-ea"/>
                <a:cs typeface="Times New Roman" panose="02020603050405020304" pitchFamily="18" charset="0"/>
              </a:rPr>
              <a:t>，系统会自动打印</a:t>
            </a:r>
            <a:endParaRPr lang="zh-CN" altLang="zh-CN" sz="1200" b="1" dirty="0">
              <a:latin typeface="+mn-ea"/>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2076879" y="2943378"/>
            <a:ext cx="7060730" cy="568650"/>
          </a:xfrm>
          <a:prstGeom prst="rect">
            <a:avLst/>
          </a:prstGeom>
        </p:spPr>
      </p:pic>
      <p:sp>
        <p:nvSpPr>
          <p:cNvPr id="4" name="文本占位符 3"/>
          <p:cNvSpPr>
            <a:spLocks noGrp="1"/>
          </p:cNvSpPr>
          <p:nvPr>
            <p:ph type="body" sz="quarter" idx="14"/>
          </p:nvPr>
        </p:nvSpPr>
        <p:spPr/>
        <p:txBody>
          <a:bodyPr/>
          <a:lstStyle/>
          <a:p>
            <a:r>
              <a:rPr lang="zh-CN" altLang="en-US" dirty="0"/>
              <a:t>线上申请指南</a:t>
            </a:r>
            <a:r>
              <a:rPr lang="en-US" altLang="zh-CN" dirty="0"/>
              <a:t>——</a:t>
            </a:r>
            <a:r>
              <a:rPr lang="zh-CN" altLang="en-US" dirty="0"/>
              <a:t>年度</a:t>
            </a:r>
            <a:r>
              <a:rPr lang="zh-CN" altLang="zh-CN" dirty="0"/>
              <a:t>个人总结</a:t>
            </a:r>
          </a:p>
        </p:txBody>
      </p:sp>
      <p:sp>
        <p:nvSpPr>
          <p:cNvPr id="11" name="Rectangle 15"/>
          <p:cNvSpPr>
            <a:spLocks noChangeArrowheads="1"/>
          </p:cNvSpPr>
          <p:nvPr/>
        </p:nvSpPr>
        <p:spPr bwMode="auto">
          <a:xfrm>
            <a:off x="221691" y="906636"/>
            <a:ext cx="117486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buFontTx/>
              <a:buChar char="•"/>
            </a:pPr>
            <a:r>
              <a:rPr lang="en-US" altLang="zh-CN" sz="1400" b="1" dirty="0">
                <a:latin typeface="+mn-ea"/>
                <a:cs typeface="Times New Roman" panose="02020603050405020304" pitchFamily="18" charset="0"/>
              </a:rPr>
              <a:t>4. </a:t>
            </a:r>
            <a:r>
              <a:rPr lang="zh-CN" altLang="en-US" sz="1400" b="1" dirty="0">
                <a:latin typeface="+mn-ea"/>
                <a:cs typeface="Times New Roman" panose="02020603050405020304" pitchFamily="18" charset="0"/>
              </a:rPr>
              <a:t>提交后，登陆</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我的数字交大</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，在</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已办事项</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中查看审核进度及打印。</a:t>
            </a:r>
            <a:endParaRPr lang="en-US" altLang="zh-CN" sz="1400" b="1" dirty="0">
              <a:latin typeface="+mn-ea"/>
              <a:cs typeface="Times New Roman" panose="02020603050405020304" pitchFamily="18" charset="0"/>
            </a:endParaRPr>
          </a:p>
          <a:p>
            <a:pPr eaLnBrk="0" fontAlgn="base" hangingPunct="0">
              <a:spcBef>
                <a:spcPct val="0"/>
              </a:spcBef>
              <a:spcAft>
                <a:spcPct val="0"/>
              </a:spcAft>
            </a:pPr>
            <a:r>
              <a:rPr lang="zh-CN" altLang="en-US" sz="1400" b="1" dirty="0">
                <a:solidFill>
                  <a:srgbClr val="C00000"/>
                </a:solidFill>
                <a:latin typeface="+mn-ea"/>
                <a:cs typeface="Times New Roman" panose="02020603050405020304" pitchFamily="18" charset="0"/>
              </a:rPr>
              <a:t>获得本年度跟踪续评的同学，需打印提交“个人年度总结”纸质表格至学院！</a:t>
            </a:r>
            <a:endParaRPr lang="en-US" altLang="zh-CN" sz="1400" b="1" dirty="0">
              <a:latin typeface="+mn-ea"/>
              <a:cs typeface="Times New Roman" panose="02020603050405020304" pitchFamily="18" charset="0"/>
            </a:endParaRPr>
          </a:p>
          <a:p>
            <a:pPr eaLnBrk="0" fontAlgn="base" hangingPunct="0">
              <a:spcBef>
                <a:spcPct val="0"/>
              </a:spcBef>
              <a:spcAft>
                <a:spcPct val="0"/>
              </a:spcAft>
            </a:pPr>
            <a:endParaRPr lang="en-US" altLang="zh-CN" sz="1400" b="1" dirty="0">
              <a:latin typeface="+mn-ea"/>
              <a:cs typeface="Times New Roman" panose="02020603050405020304" pitchFamily="18" charset="0"/>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5"/>
          <p:cNvSpPr>
            <a:spLocks noChangeArrowheads="1"/>
          </p:cNvSpPr>
          <p:nvPr/>
        </p:nvSpPr>
        <p:spPr bwMode="auto">
          <a:xfrm>
            <a:off x="228600" y="708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6"/>
          <p:cNvSpPr>
            <a:spLocks noChangeArrowheads="1"/>
          </p:cNvSpPr>
          <p:nvPr/>
        </p:nvSpPr>
        <p:spPr bwMode="auto">
          <a:xfrm>
            <a:off x="1851582" y="4144601"/>
            <a:ext cx="50837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indent="-285750" eaLnBrk="0" fontAlgn="base" hangingPunct="0">
              <a:spcBef>
                <a:spcPct val="0"/>
              </a:spcBef>
              <a:spcAft>
                <a:spcPct val="0"/>
              </a:spcAft>
              <a:buFont typeface="Arial" panose="020B0604020202020204" pitchFamily="34" charset="0"/>
              <a:buChar char="•"/>
            </a:pPr>
            <a:r>
              <a:rPr lang="zh-CN" altLang="zh-CN" sz="1400" b="1" dirty="0">
                <a:latin typeface="+mn-ea"/>
                <a:cs typeface="Times New Roman" panose="02020603050405020304" pitchFamily="18" charset="0"/>
              </a:rPr>
              <a:t>点击右上角下载按钮，下载</a:t>
            </a:r>
            <a:r>
              <a:rPr lang="en-US" altLang="zh-CN" sz="1400" b="1" dirty="0">
                <a:latin typeface="+mn-ea"/>
                <a:cs typeface="Times New Roman" panose="02020603050405020304" pitchFamily="18" charset="0"/>
              </a:rPr>
              <a:t>PDF</a:t>
            </a:r>
            <a:r>
              <a:rPr lang="zh-CN" altLang="en-US" sz="1400" b="1" dirty="0">
                <a:latin typeface="+mn-ea"/>
                <a:cs typeface="Times New Roman" panose="02020603050405020304" pitchFamily="18" charset="0"/>
              </a:rPr>
              <a:t>文件打印后提交到学院。</a:t>
            </a:r>
          </a:p>
        </p:txBody>
      </p:sp>
      <p:sp>
        <p:nvSpPr>
          <p:cNvPr id="8" name="Rectangle 7"/>
          <p:cNvSpPr>
            <a:spLocks noChangeArrowheads="1"/>
          </p:cNvSpPr>
          <p:nvPr/>
        </p:nvSpPr>
        <p:spPr bwMode="auto">
          <a:xfrm>
            <a:off x="228600" y="3840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15" name="组合 14"/>
          <p:cNvGrpSpPr/>
          <p:nvPr/>
        </p:nvGrpSpPr>
        <p:grpSpPr>
          <a:xfrm>
            <a:off x="10870047" y="5057475"/>
            <a:ext cx="1188823" cy="980860"/>
            <a:chOff x="10870047" y="5057475"/>
            <a:chExt cx="1188823" cy="980860"/>
          </a:xfrm>
        </p:grpSpPr>
        <p:pic>
          <p:nvPicPr>
            <p:cNvPr id="16" name="图片 15">
              <a:hlinkClick r:id="rId4" action="ppaction://hlinksldjump"/>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70047" y="5057475"/>
              <a:ext cx="1188823" cy="725487"/>
            </a:xfrm>
            <a:prstGeom prst="rect">
              <a:avLst/>
            </a:prstGeom>
          </p:spPr>
        </p:pic>
        <p:sp>
          <p:nvSpPr>
            <p:cNvPr id="17" name="文本框 16"/>
            <p:cNvSpPr txBox="1"/>
            <p:nvPr/>
          </p:nvSpPr>
          <p:spPr>
            <a:xfrm>
              <a:off x="11089996" y="5776725"/>
              <a:ext cx="748923" cy="261610"/>
            </a:xfrm>
            <a:prstGeom prst="rect">
              <a:avLst/>
            </a:prstGeom>
            <a:noFill/>
          </p:spPr>
          <p:txBody>
            <a:bodyPr wrap="none" rtlCol="0">
              <a:spAutoFit/>
            </a:bodyPr>
            <a:lstStyle/>
            <a:p>
              <a:r>
                <a:rPr lang="zh-CN" altLang="en-US" sz="1100" b="1" dirty="0">
                  <a:solidFill>
                    <a:srgbClr val="D18282"/>
                  </a:solidFill>
                </a:rPr>
                <a:t>返回流程</a:t>
              </a:r>
            </a:p>
          </p:txBody>
        </p:sp>
      </p:grpSp>
      <p:sp>
        <p:nvSpPr>
          <p:cNvPr id="10" name="矩形 9"/>
          <p:cNvSpPr/>
          <p:nvPr/>
        </p:nvSpPr>
        <p:spPr>
          <a:xfrm>
            <a:off x="1075351" y="3589315"/>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显示通过</a:t>
            </a:r>
            <a:endParaRPr lang="zh-CN" altLang="en-US" sz="1400" dirty="0">
              <a:solidFill>
                <a:srgbClr val="C00000"/>
              </a:solidFill>
            </a:endParaRPr>
          </a:p>
        </p:txBody>
      </p:sp>
      <p:cxnSp>
        <p:nvCxnSpPr>
          <p:cNvPr id="13" name="直接箭头连接符 12"/>
          <p:cNvCxnSpPr/>
          <p:nvPr/>
        </p:nvCxnSpPr>
        <p:spPr>
          <a:xfrm flipV="1">
            <a:off x="1757515" y="3379691"/>
            <a:ext cx="225539" cy="2646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6"/>
          <a:stretch>
            <a:fillRect/>
          </a:stretch>
        </p:blipFill>
        <p:spPr>
          <a:xfrm>
            <a:off x="1851583" y="4548221"/>
            <a:ext cx="7082291" cy="1467232"/>
          </a:xfrm>
          <a:prstGeom prst="rect">
            <a:avLst/>
          </a:prstGeom>
        </p:spPr>
      </p:pic>
      <p:pic>
        <p:nvPicPr>
          <p:cNvPr id="20" name="图片 19"/>
          <p:cNvPicPr>
            <a:picLocks noChangeAspect="1"/>
          </p:cNvPicPr>
          <p:nvPr/>
        </p:nvPicPr>
        <p:blipFill>
          <a:blip r:embed="rId7"/>
          <a:stretch>
            <a:fillRect/>
          </a:stretch>
        </p:blipFill>
        <p:spPr>
          <a:xfrm>
            <a:off x="2568066" y="1973361"/>
            <a:ext cx="5828754" cy="879899"/>
          </a:xfrm>
          <a:prstGeom prst="rect">
            <a:avLst/>
          </a:prstGeom>
        </p:spPr>
      </p:pic>
      <p:cxnSp>
        <p:nvCxnSpPr>
          <p:cNvPr id="23" name="直接箭头连接符 22"/>
          <p:cNvCxnSpPr/>
          <p:nvPr/>
        </p:nvCxnSpPr>
        <p:spPr>
          <a:xfrm flipH="1">
            <a:off x="8396821" y="2413310"/>
            <a:ext cx="740788" cy="2592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137609" y="2305031"/>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已办事项</a:t>
            </a:r>
            <a:endParaRPr lang="zh-CN" altLang="en-US" sz="1400" dirty="0">
              <a:solidFill>
                <a:srgbClr val="C00000"/>
              </a:solidFill>
            </a:endParaRPr>
          </a:p>
        </p:txBody>
      </p:sp>
      <p:sp>
        <p:nvSpPr>
          <p:cNvPr id="27" name="矩形 26"/>
          <p:cNvSpPr/>
          <p:nvPr/>
        </p:nvSpPr>
        <p:spPr>
          <a:xfrm>
            <a:off x="9430182" y="3478133"/>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点击查看</a:t>
            </a:r>
            <a:endParaRPr lang="zh-CN" altLang="en-US" sz="1400" dirty="0">
              <a:solidFill>
                <a:srgbClr val="C00000"/>
              </a:solidFill>
            </a:endParaRPr>
          </a:p>
        </p:txBody>
      </p:sp>
      <p:cxnSp>
        <p:nvCxnSpPr>
          <p:cNvPr id="28" name="直接箭头连接符 27"/>
          <p:cNvCxnSpPr>
            <a:stCxn id="27" idx="1"/>
          </p:cNvCxnSpPr>
          <p:nvPr/>
        </p:nvCxnSpPr>
        <p:spPr>
          <a:xfrm flipH="1" flipV="1">
            <a:off x="9026561" y="3355033"/>
            <a:ext cx="403621" cy="276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150101" y="5856651"/>
            <a:ext cx="902811" cy="307777"/>
          </a:xfrm>
          <a:prstGeom prst="rect">
            <a:avLst/>
          </a:prstGeom>
        </p:spPr>
        <p:txBody>
          <a:bodyPr wrap="none">
            <a:spAutoFit/>
          </a:bodyPr>
          <a:lstStyle/>
          <a:p>
            <a:r>
              <a:rPr lang="zh-CN" altLang="en-US" sz="1400" b="1" dirty="0">
                <a:solidFill>
                  <a:srgbClr val="C00000"/>
                </a:solidFill>
                <a:latin typeface="+mn-ea"/>
                <a:cs typeface="Times New Roman" panose="02020603050405020304" pitchFamily="18" charset="0"/>
              </a:rPr>
              <a:t>下载按钮</a:t>
            </a:r>
            <a:endParaRPr lang="zh-CN" altLang="en-US" sz="1400" dirty="0">
              <a:solidFill>
                <a:srgbClr val="C00000"/>
              </a:solidFill>
            </a:endParaRPr>
          </a:p>
        </p:txBody>
      </p:sp>
      <p:sp>
        <p:nvSpPr>
          <p:cNvPr id="30" name="iconfont-11899-5651573"/>
          <p:cNvSpPr>
            <a:spLocks noChangeAspect="1"/>
          </p:cNvSpPr>
          <p:nvPr/>
        </p:nvSpPr>
        <p:spPr bwMode="auto">
          <a:xfrm>
            <a:off x="8103506" y="5357620"/>
            <a:ext cx="609685" cy="419105"/>
          </a:xfrm>
          <a:custGeom>
            <a:avLst/>
            <a:gdLst>
              <a:gd name="T0" fmla="*/ 8386 w 10375"/>
              <a:gd name="T1" fmla="*/ 2675 h 7133"/>
              <a:gd name="T2" fmla="*/ 5188 w 10375"/>
              <a:gd name="T3" fmla="*/ 0 h 7133"/>
              <a:gd name="T4" fmla="*/ 2335 w 10375"/>
              <a:gd name="T5" fmla="*/ 1784 h 7133"/>
              <a:gd name="T6" fmla="*/ 0 w 10375"/>
              <a:gd name="T7" fmla="*/ 4459 h 7133"/>
              <a:gd name="T8" fmla="*/ 2594 w 10375"/>
              <a:gd name="T9" fmla="*/ 7133 h 7133"/>
              <a:gd name="T10" fmla="*/ 8213 w 10375"/>
              <a:gd name="T11" fmla="*/ 7133 h 7133"/>
              <a:gd name="T12" fmla="*/ 10374 w 10375"/>
              <a:gd name="T13" fmla="*/ 4904 h 7133"/>
              <a:gd name="T14" fmla="*/ 8386 w 10375"/>
              <a:gd name="T15" fmla="*/ 2675 h 7133"/>
              <a:gd name="T16" fmla="*/ 4322 w 10375"/>
              <a:gd name="T17" fmla="*/ 3567 h 7133"/>
              <a:gd name="T18" fmla="*/ 4322 w 10375"/>
              <a:gd name="T19" fmla="*/ 1945 h 7133"/>
              <a:gd name="T20" fmla="*/ 4485 w 10375"/>
              <a:gd name="T21" fmla="*/ 1783 h 7133"/>
              <a:gd name="T22" fmla="*/ 5890 w 10375"/>
              <a:gd name="T23" fmla="*/ 1783 h 7133"/>
              <a:gd name="T24" fmla="*/ 6052 w 10375"/>
              <a:gd name="T25" fmla="*/ 1945 h 7133"/>
              <a:gd name="T26" fmla="*/ 6052 w 10375"/>
              <a:gd name="T27" fmla="*/ 3567 h 7133"/>
              <a:gd name="T28" fmla="*/ 6966 w 10375"/>
              <a:gd name="T29" fmla="*/ 3567 h 7133"/>
              <a:gd name="T30" fmla="*/ 7082 w 10375"/>
              <a:gd name="T31" fmla="*/ 3841 h 7133"/>
              <a:gd name="T32" fmla="*/ 5304 w 10375"/>
              <a:gd name="T33" fmla="*/ 5675 h 7133"/>
              <a:gd name="T34" fmla="*/ 5071 w 10375"/>
              <a:gd name="T35" fmla="*/ 5675 h 7133"/>
              <a:gd name="T36" fmla="*/ 3293 w 10375"/>
              <a:gd name="T37" fmla="*/ 3841 h 7133"/>
              <a:gd name="T38" fmla="*/ 3409 w 10375"/>
              <a:gd name="T39" fmla="*/ 3566 h 7133"/>
              <a:gd name="T40" fmla="*/ 4322 w 10375"/>
              <a:gd name="T41"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5" h="7133">
                <a:moveTo>
                  <a:pt x="8386" y="2675"/>
                </a:moveTo>
                <a:cubicBezTo>
                  <a:pt x="8084" y="1159"/>
                  <a:pt x="6786" y="0"/>
                  <a:pt x="5188" y="0"/>
                </a:cubicBezTo>
                <a:cubicBezTo>
                  <a:pt x="3934" y="0"/>
                  <a:pt x="2854" y="714"/>
                  <a:pt x="2335" y="1784"/>
                </a:cubicBezTo>
                <a:cubicBezTo>
                  <a:pt x="994" y="1963"/>
                  <a:pt x="0" y="3077"/>
                  <a:pt x="0" y="4459"/>
                </a:cubicBezTo>
                <a:cubicBezTo>
                  <a:pt x="0" y="5930"/>
                  <a:pt x="1168" y="7133"/>
                  <a:pt x="2594" y="7133"/>
                </a:cubicBezTo>
                <a:lnTo>
                  <a:pt x="8213" y="7133"/>
                </a:lnTo>
                <a:cubicBezTo>
                  <a:pt x="9423" y="7133"/>
                  <a:pt x="10374" y="6152"/>
                  <a:pt x="10374" y="4904"/>
                </a:cubicBezTo>
                <a:cubicBezTo>
                  <a:pt x="10375" y="3745"/>
                  <a:pt x="9468" y="2764"/>
                  <a:pt x="8386" y="2675"/>
                </a:cubicBezTo>
                <a:close/>
                <a:moveTo>
                  <a:pt x="4322" y="3567"/>
                </a:moveTo>
                <a:lnTo>
                  <a:pt x="4322" y="1945"/>
                </a:lnTo>
                <a:cubicBezTo>
                  <a:pt x="4322" y="1855"/>
                  <a:pt x="4395" y="1783"/>
                  <a:pt x="4485" y="1783"/>
                </a:cubicBezTo>
                <a:lnTo>
                  <a:pt x="5890" y="1783"/>
                </a:lnTo>
                <a:cubicBezTo>
                  <a:pt x="5980" y="1783"/>
                  <a:pt x="6052" y="1855"/>
                  <a:pt x="6052" y="1945"/>
                </a:cubicBezTo>
                <a:lnTo>
                  <a:pt x="6052" y="3567"/>
                </a:lnTo>
                <a:lnTo>
                  <a:pt x="6966" y="3567"/>
                </a:lnTo>
                <a:cubicBezTo>
                  <a:pt x="7110" y="3567"/>
                  <a:pt x="7182" y="3739"/>
                  <a:pt x="7082" y="3841"/>
                </a:cubicBezTo>
                <a:lnTo>
                  <a:pt x="5304" y="5675"/>
                </a:lnTo>
                <a:cubicBezTo>
                  <a:pt x="5240" y="5742"/>
                  <a:pt x="5135" y="5742"/>
                  <a:pt x="5071" y="5675"/>
                </a:cubicBezTo>
                <a:lnTo>
                  <a:pt x="3293" y="3841"/>
                </a:lnTo>
                <a:cubicBezTo>
                  <a:pt x="3193" y="3739"/>
                  <a:pt x="3266" y="3566"/>
                  <a:pt x="3409" y="3566"/>
                </a:cubicBezTo>
                <a:lnTo>
                  <a:pt x="4322" y="3567"/>
                </a:lnTo>
                <a:close/>
              </a:path>
            </a:pathLst>
          </a:custGeom>
          <a:solidFill>
            <a:schemeClr val="accent1"/>
          </a:solidFill>
          <a:ln>
            <a:noFill/>
          </a:ln>
        </p:spPr>
      </p:sp>
      <p:sp>
        <p:nvSpPr>
          <p:cNvPr id="9" name="椭圆 8"/>
          <p:cNvSpPr/>
          <p:nvPr/>
        </p:nvSpPr>
        <p:spPr>
          <a:xfrm>
            <a:off x="6609205" y="2318915"/>
            <a:ext cx="1787615" cy="685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428977" y="3079152"/>
            <a:ext cx="2612036" cy="510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38995" y="1657701"/>
            <a:ext cx="6096000" cy="307777"/>
          </a:xfrm>
          <a:prstGeom prst="rect">
            <a:avLst/>
          </a:prstGeom>
        </p:spPr>
        <p:txBody>
          <a:bodyPr>
            <a:spAutoFit/>
          </a:bodyPr>
          <a:lstStyle/>
          <a:p>
            <a:pPr marL="285750" indent="-285750" eaLnBrk="0" fontAlgn="base" hangingPunct="0">
              <a:spcBef>
                <a:spcPct val="0"/>
              </a:spcBef>
              <a:spcAft>
                <a:spcPct val="0"/>
              </a:spcAft>
              <a:buFont typeface="Arial" panose="020B0604020202020204" pitchFamily="34" charset="0"/>
              <a:buChar char="•"/>
            </a:pPr>
            <a:r>
              <a:rPr lang="zh-CN" altLang="en-US" sz="1400" b="1" dirty="0">
                <a:latin typeface="+mn-ea"/>
                <a:cs typeface="Times New Roman" panose="02020603050405020304" pitchFamily="18" charset="0"/>
              </a:rPr>
              <a:t>待申请显示通过后，选择</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查看</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进入，点击最下方</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申请人填写</a:t>
            </a:r>
            <a:r>
              <a:rPr lang="en-US" altLang="zh-CN" sz="1400" b="1" dirty="0">
                <a:latin typeface="+mn-ea"/>
                <a:cs typeface="Times New Roman" panose="02020603050405020304" pitchFamily="18" charset="0"/>
              </a:rPr>
              <a:t>】</a:t>
            </a:r>
            <a:r>
              <a:rPr lang="zh-CN" altLang="en-US" sz="1400" b="1" dirty="0">
                <a:latin typeface="+mn-ea"/>
                <a:cs typeface="Times New Roman" panose="02020603050405020304" pitchFamily="18" charset="0"/>
              </a:rPr>
              <a:t>；</a:t>
            </a:r>
            <a:endParaRPr lang="zh-CN" altLang="zh-CN" sz="1400" b="1" dirty="0">
              <a:latin typeface="+mn-ea"/>
              <a:cs typeface="Times New Roman" panose="02020603050405020304" pitchFamily="18"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p:cNvSpPr txBox="1">
            <a:spLocks noChangeArrowheads="1"/>
          </p:cNvSpPr>
          <p:nvPr/>
        </p:nvSpPr>
        <p:spPr bwMode="auto">
          <a:xfrm>
            <a:off x="2453540" y="2440653"/>
            <a:ext cx="8157028" cy="98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lvl="0" algn="ctr" eaLnBrk="0" fontAlgn="base" hangingPunct="0">
              <a:lnSpc>
                <a:spcPct val="150000"/>
              </a:lnSpc>
              <a:spcBef>
                <a:spcPct val="0"/>
              </a:spcBef>
              <a:spcAft>
                <a:spcPct val="0"/>
              </a:spcAft>
              <a:defRPr/>
            </a:pPr>
            <a:r>
              <a:rPr lang="zh-CN" altLang="en-US" sz="4400" b="1" dirty="0">
                <a:solidFill>
                  <a:srgbClr val="C00000"/>
                </a:solidFill>
                <a:latin typeface="微软雅黑" panose="020B0503020204020204" pitchFamily="34" charset="-122"/>
              </a:rPr>
              <a:t>助学金申请线上操作指南</a:t>
            </a:r>
            <a:endPar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219443" y="2349943"/>
            <a:ext cx="1031131" cy="132343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lang="en-US" altLang="zh-CN" sz="8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8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0" name="直接连接符 9"/>
          <p:cNvCxnSpPr/>
          <p:nvPr/>
        </p:nvCxnSpPr>
        <p:spPr>
          <a:xfrm flipV="1">
            <a:off x="1956360" y="3683146"/>
            <a:ext cx="876969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ICON" val="#140735;#140735;#370613;"/>
</p:tagLst>
</file>

<file path=ppt/tags/tag2.xml><?xml version="1.0" encoding="utf-8"?>
<p:tagLst xmlns:a="http://schemas.openxmlformats.org/drawingml/2006/main" xmlns:r="http://schemas.openxmlformats.org/officeDocument/2006/relationships" xmlns:p="http://schemas.openxmlformats.org/presentationml/2006/main">
  <p:tag name="ISLIDE.ICON" val="#407117;"/>
</p:tagLst>
</file>

<file path=ppt/tags/tag3.xml><?xml version="1.0" encoding="utf-8"?>
<p:tagLst xmlns:a="http://schemas.openxmlformats.org/drawingml/2006/main" xmlns:r="http://schemas.openxmlformats.org/officeDocument/2006/relationships" xmlns:p="http://schemas.openxmlformats.org/presentationml/2006/main">
  <p:tag name="ISLIDE.ICON" val="#140735;#140735;#370613;"/>
</p:tagLst>
</file>

<file path=ppt/theme/theme1.xml><?xml version="1.0" encoding="utf-8"?>
<a:theme xmlns:a="http://schemas.openxmlformats.org/drawingml/2006/main" name="1_Office 主题​​">
  <a:themeElements>
    <a:clrScheme name="SJTU-2019">
      <a:dk1>
        <a:srgbClr val="000000"/>
      </a:dk1>
      <a:lt1>
        <a:srgbClr val="FFFFFF"/>
      </a:lt1>
      <a:dk2>
        <a:srgbClr val="1B1C21"/>
      </a:dk2>
      <a:lt2>
        <a:srgbClr val="DBDBDB"/>
      </a:lt2>
      <a:accent1>
        <a:srgbClr val="C8161E"/>
      </a:accent1>
      <a:accent2>
        <a:srgbClr val="44546A"/>
      </a:accent2>
      <a:accent3>
        <a:srgbClr val="1F4D78"/>
      </a:accent3>
      <a:accent4>
        <a:srgbClr val="ED7D31"/>
      </a:accent4>
      <a:accent5>
        <a:srgbClr val="FFC000"/>
      </a:accent5>
      <a:accent6>
        <a:srgbClr val="A5A5A5"/>
      </a:accent6>
      <a:hlink>
        <a:srgbClr val="196E7D"/>
      </a:hlink>
      <a:folHlink>
        <a:srgbClr val="BEBEBE"/>
      </a:folHlink>
    </a:clrScheme>
    <a:fontScheme name="外宣普适">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1655</Words>
  <Application>Microsoft Office PowerPoint</Application>
  <PresentationFormat>宽屏</PresentationFormat>
  <Paragraphs>160</Paragraphs>
  <Slides>15</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微软雅黑</vt:lpstr>
      <vt:lpstr>Arial</vt:lpstr>
      <vt:lpstr>Calibri</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 长俊</dc:creator>
  <cp:lastModifiedBy>程茵</cp:lastModifiedBy>
  <cp:revision>88</cp:revision>
  <dcterms:created xsi:type="dcterms:W3CDTF">2020-11-04T02:30:00Z</dcterms:created>
  <dcterms:modified xsi:type="dcterms:W3CDTF">2020-11-11T02:27:05Z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